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Lst>
  <p:notesMasterIdLst>
    <p:notesMasterId r:id="rId69"/>
  </p:notesMasterIdLst>
  <p:sldIdLst>
    <p:sldId id="256" r:id="rId4"/>
    <p:sldId id="257" r:id="rId5"/>
    <p:sldId id="262" r:id="rId6"/>
    <p:sldId id="264" r:id="rId7"/>
    <p:sldId id="265" r:id="rId8"/>
    <p:sldId id="266" r:id="rId9"/>
    <p:sldId id="267" r:id="rId10"/>
    <p:sldId id="268" r:id="rId11"/>
    <p:sldId id="269" r:id="rId12"/>
    <p:sldId id="270" r:id="rId13"/>
    <p:sldId id="271" r:id="rId14"/>
    <p:sldId id="272"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5" r:id="rId66"/>
    <p:sldId id="326" r:id="rId67"/>
    <p:sldId id="327" r:id="rId6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692"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fr-FR" sz="4400" b="0" strike="noStrike" spc="-1">
                <a:latin typeface="Arial"/>
              </a:rPr>
              <a:t>Cliquez pour déplacer la diapo</a:t>
            </a:r>
          </a:p>
        </p:txBody>
      </p:sp>
      <p:sp>
        <p:nvSpPr>
          <p:cNvPr id="157" name="PlaceHolder 2"/>
          <p:cNvSpPr>
            <a:spLocks noGrp="1"/>
          </p:cNvSpPr>
          <p:nvPr>
            <p:ph type="body"/>
          </p:nvPr>
        </p:nvSpPr>
        <p:spPr>
          <a:xfrm>
            <a:off x="756000" y="5078520"/>
            <a:ext cx="6047640" cy="4811040"/>
          </a:xfrm>
          <a:prstGeom prst="rect">
            <a:avLst/>
          </a:prstGeom>
        </p:spPr>
        <p:txBody>
          <a:bodyPr lIns="0" tIns="0" rIns="0" bIns="0"/>
          <a:lstStyle/>
          <a:p>
            <a:r>
              <a:rPr lang="fr-FR" sz="2000" b="0" strike="noStrike" spc="-1">
                <a:latin typeface="Arial"/>
              </a:rPr>
              <a:t>Cliquez pour modifier le format des notes</a:t>
            </a:r>
          </a:p>
        </p:txBody>
      </p:sp>
      <p:sp>
        <p:nvSpPr>
          <p:cNvPr id="158" name="PlaceHolder 3"/>
          <p:cNvSpPr>
            <a:spLocks noGrp="1"/>
          </p:cNvSpPr>
          <p:nvPr>
            <p:ph type="hdr"/>
          </p:nvPr>
        </p:nvSpPr>
        <p:spPr>
          <a:xfrm>
            <a:off x="0" y="0"/>
            <a:ext cx="3280680" cy="534240"/>
          </a:xfrm>
          <a:prstGeom prst="rect">
            <a:avLst/>
          </a:prstGeom>
        </p:spPr>
        <p:txBody>
          <a:bodyPr lIns="0" tIns="0" rIns="0" bIns="0"/>
          <a:lstStyle/>
          <a:p>
            <a:r>
              <a:rPr lang="fr-FR" sz="1400" b="0" strike="noStrike" spc="-1">
                <a:latin typeface="Times New Roman"/>
              </a:rPr>
              <a:t> </a:t>
            </a:r>
          </a:p>
        </p:txBody>
      </p:sp>
      <p:sp>
        <p:nvSpPr>
          <p:cNvPr id="159" name="PlaceHolder 4"/>
          <p:cNvSpPr>
            <a:spLocks noGrp="1"/>
          </p:cNvSpPr>
          <p:nvPr>
            <p:ph type="dt"/>
          </p:nvPr>
        </p:nvSpPr>
        <p:spPr>
          <a:xfrm>
            <a:off x="4278960" y="0"/>
            <a:ext cx="3280680" cy="534240"/>
          </a:xfrm>
          <a:prstGeom prst="rect">
            <a:avLst/>
          </a:prstGeom>
        </p:spPr>
        <p:txBody>
          <a:bodyPr lIns="0" tIns="0" rIns="0" bIns="0"/>
          <a:lstStyle/>
          <a:p>
            <a:pPr algn="r"/>
            <a:r>
              <a:rPr lang="fr-FR" sz="1400" b="0" strike="noStrike" spc="-1">
                <a:latin typeface="Times New Roman"/>
              </a:rPr>
              <a:t> </a:t>
            </a:r>
          </a:p>
        </p:txBody>
      </p:sp>
      <p:sp>
        <p:nvSpPr>
          <p:cNvPr id="160" name="PlaceHolder 5"/>
          <p:cNvSpPr>
            <a:spLocks noGrp="1"/>
          </p:cNvSpPr>
          <p:nvPr>
            <p:ph type="ftr"/>
          </p:nvPr>
        </p:nvSpPr>
        <p:spPr>
          <a:xfrm>
            <a:off x="0" y="10157400"/>
            <a:ext cx="3280680" cy="534240"/>
          </a:xfrm>
          <a:prstGeom prst="rect">
            <a:avLst/>
          </a:prstGeom>
        </p:spPr>
        <p:txBody>
          <a:bodyPr lIns="0" tIns="0" rIns="0" bIns="0" anchor="b"/>
          <a:lstStyle/>
          <a:p>
            <a:r>
              <a:rPr lang="fr-FR" sz="1400" b="0" strike="noStrike" spc="-1">
                <a:latin typeface="Times New Roman"/>
              </a:rPr>
              <a:t> </a:t>
            </a:r>
          </a:p>
        </p:txBody>
      </p:sp>
      <p:sp>
        <p:nvSpPr>
          <p:cNvPr id="161" name="PlaceHolder 6"/>
          <p:cNvSpPr>
            <a:spLocks noGrp="1"/>
          </p:cNvSpPr>
          <p:nvPr>
            <p:ph type="sldNum"/>
          </p:nvPr>
        </p:nvSpPr>
        <p:spPr>
          <a:xfrm>
            <a:off x="4278960" y="10157400"/>
            <a:ext cx="3280680" cy="534240"/>
          </a:xfrm>
          <a:prstGeom prst="rect">
            <a:avLst/>
          </a:prstGeom>
        </p:spPr>
        <p:txBody>
          <a:bodyPr lIns="0" tIns="0" rIns="0" bIns="0" anchor="b"/>
          <a:lstStyle/>
          <a:p>
            <a:pPr algn="r"/>
            <a:fld id="{CFBB250B-7637-4B83-BBED-D005603F8A42}" type="slidenum">
              <a:rPr lang="fr-FR" sz="1400" b="0" strike="noStrike" spc="-1">
                <a:latin typeface="Times New Roman"/>
              </a:rPr>
              <a:t>‹N°›</a:t>
            </a:fld>
            <a:endParaRPr lang="fr-FR"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PlaceHolder 1"/>
          <p:cNvSpPr>
            <a:spLocks noGrp="1"/>
          </p:cNvSpPr>
          <p:nvPr>
            <p:ph type="body"/>
          </p:nvPr>
        </p:nvSpPr>
        <p:spPr>
          <a:xfrm>
            <a:off x="685800" y="4343400"/>
            <a:ext cx="5481000" cy="4109400"/>
          </a:xfrm>
          <a:prstGeom prst="rect">
            <a:avLst/>
          </a:prstGeom>
        </p:spPr>
        <p:txBody>
          <a:bodyPr lIns="0" tIns="0" rIns="0" bIns="0"/>
          <a:lstStyle/>
          <a:p>
            <a:endParaRPr lang="fr-FR" sz="2000" b="0" strike="noStrike" spc="-1">
              <a:latin typeface="Arial"/>
            </a:endParaRPr>
          </a:p>
        </p:txBody>
      </p:sp>
      <p:sp>
        <p:nvSpPr>
          <p:cNvPr id="807" name="CustomShape 2"/>
          <p:cNvSpPr/>
          <p:nvPr/>
        </p:nvSpPr>
        <p:spPr>
          <a:xfrm>
            <a:off x="3884760" y="8685360"/>
            <a:ext cx="2966400" cy="451800"/>
          </a:xfrm>
          <a:prstGeom prst="rect">
            <a:avLst/>
          </a:prstGeom>
          <a:noFill/>
          <a:ln>
            <a:noFill/>
          </a:ln>
        </p:spPr>
        <p:style>
          <a:lnRef idx="0">
            <a:scrgbClr r="0" g="0" b="0"/>
          </a:lnRef>
          <a:fillRef idx="0">
            <a:scrgbClr r="0" g="0" b="0"/>
          </a:fillRef>
          <a:effectRef idx="0">
            <a:scrgbClr r="0" g="0" b="0"/>
          </a:effectRef>
          <a:fontRef idx="minor"/>
        </p:style>
      </p:sp>
      <p:sp>
        <p:nvSpPr>
          <p:cNvPr id="808" name="CustomShape 3"/>
          <p:cNvSpPr/>
          <p:nvPr/>
        </p:nvSpPr>
        <p:spPr>
          <a:xfrm>
            <a:off x="0" y="10157400"/>
            <a:ext cx="3275640" cy="52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latin typeface="Times New Roman"/>
                <a:ea typeface="+mn-ea"/>
              </a:rPr>
              <a:t>Guide méthodologique pour l'extraction des données par l'outil Altaïr - 9 octobre 2016 - Fabrice Nicol-Vitalia Le Boudec </a:t>
            </a:r>
            <a:endParaRPr lang="fr-FR" sz="14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PlaceHolder 1"/>
          <p:cNvSpPr>
            <a:spLocks noGrp="1"/>
          </p:cNvSpPr>
          <p:nvPr>
            <p:ph type="body"/>
          </p:nvPr>
        </p:nvSpPr>
        <p:spPr>
          <a:xfrm>
            <a:off x="756000" y="5078520"/>
            <a:ext cx="6042600" cy="4806000"/>
          </a:xfrm>
          <a:prstGeom prst="rect">
            <a:avLst/>
          </a:prstGeom>
        </p:spPr>
        <p:txBody>
          <a:bodyPr lIns="0" tIns="0" rIns="0" bIns="0"/>
          <a:lstStyle/>
          <a:p>
            <a:endParaRPr lang="fr-FR" sz="2000" b="0" strike="noStrike" spc="-1">
              <a:latin typeface="Arial"/>
            </a:endParaRPr>
          </a:p>
        </p:txBody>
      </p:sp>
      <p:sp>
        <p:nvSpPr>
          <p:cNvPr id="813" name="CustomShape 2"/>
          <p:cNvSpPr/>
          <p:nvPr/>
        </p:nvSpPr>
        <p:spPr>
          <a:xfrm>
            <a:off x="4278960" y="10157400"/>
            <a:ext cx="3275640" cy="529200"/>
          </a:xfrm>
          <a:prstGeom prst="rect">
            <a:avLst/>
          </a:prstGeom>
          <a:noFill/>
          <a:ln>
            <a:noFill/>
          </a:ln>
        </p:spPr>
        <p:style>
          <a:lnRef idx="0">
            <a:scrgbClr r="0" g="0" b="0"/>
          </a:lnRef>
          <a:fillRef idx="0">
            <a:scrgbClr r="0" g="0" b="0"/>
          </a:fillRef>
          <a:effectRef idx="0">
            <a:scrgbClr r="0" g="0" b="0"/>
          </a:effectRef>
          <a:fontRef idx="minor"/>
        </p:style>
      </p:sp>
      <p:sp>
        <p:nvSpPr>
          <p:cNvPr id="814" name="CustomShape 3"/>
          <p:cNvSpPr/>
          <p:nvPr/>
        </p:nvSpPr>
        <p:spPr>
          <a:xfrm>
            <a:off x="0" y="10157400"/>
            <a:ext cx="3275640" cy="52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latin typeface="Times New Roman"/>
                <a:ea typeface="+mn-ea"/>
              </a:rPr>
              <a:t>Guide méthodologique pour l'extraction des données par l'outil Altaïr - 9 octobre 2016 - Fabrice Nicol-Vitalia Le Boudec </a:t>
            </a:r>
            <a:endParaRPr lang="fr-FR" sz="14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3200" b="0" strike="noStrike" spc="-1">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3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
        <p:nvSpPr>
          <p:cNvPr id="3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3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fr-FR" sz="3200" b="0" strike="noStrike" spc="-1">
              <a:latin typeface="Arial"/>
            </a:endParaRPr>
          </a:p>
        </p:txBody>
      </p:sp>
      <p:sp>
        <p:nvSpPr>
          <p:cNvPr id="3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fr-FR" sz="3200" b="0" strike="noStrike" spc="-1">
              <a:latin typeface="Arial"/>
            </a:endParaRPr>
          </a:p>
        </p:txBody>
      </p:sp>
      <p:sp>
        <p:nvSpPr>
          <p:cNvPr id="3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fr-FR" sz="3200" b="0" strike="noStrike" spc="-1">
              <a:latin typeface="Arial"/>
            </a:endParaRPr>
          </a:p>
        </p:txBody>
      </p:sp>
      <p:sp>
        <p:nvSpPr>
          <p:cNvPr id="3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fr-FR" sz="3200" b="0" strike="noStrike" spc="-1">
              <a:latin typeface="Arial"/>
            </a:endParaRPr>
          </a:p>
        </p:txBody>
      </p:sp>
      <p:sp>
        <p:nvSpPr>
          <p:cNvPr id="4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fr-FR" sz="3200" b="0" strike="noStrike" spc="-1">
              <a:latin typeface="Arial"/>
            </a:endParaRPr>
          </a:p>
        </p:txBody>
      </p:sp>
      <p:sp>
        <p:nvSpPr>
          <p:cNvPr id="4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3200" b="0" strike="noStrike" spc="-1">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fr-FR" sz="3200" b="0" strike="noStrike" spc="-1">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fr-FR" sz="3200" b="0" strike="noStrike" spc="-1">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fr-FR" sz="3200" b="0" strike="noStrike" spc="-1">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fr-FR" sz="3200" b="0" strike="noStrike" spc="-1">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fr-FR" sz="3200" b="0" strike="noStrike" spc="-1">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3200" b="0" strike="noStrike" spc="-1">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fr-FR" sz="3200" b="0" strike="noStrike" spc="-1">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fr-FR" sz="3200" b="0" strike="noStrike" spc="-1">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fr-FR" sz="3200" b="0" strike="noStrike" spc="-1">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fr-FR" sz="3200" b="0" strike="noStrike" spc="-1">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fr-FR" sz="3200" b="0" strike="noStrike" spc="-1">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
        <p:nvSpPr>
          <p:cNvPr id="1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hidden="1"/>
          <p:cNvSpPr/>
          <p:nvPr/>
        </p:nvSpPr>
        <p:spPr>
          <a:xfrm>
            <a:off x="360360" y="6321600"/>
            <a:ext cx="8417880" cy="17388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7" name="Image 10"/>
          <p:cNvPicPr/>
          <p:nvPr/>
        </p:nvPicPr>
        <p:blipFill>
          <a:blip r:embed="rId14"/>
          <a:stretch/>
        </p:blipFill>
        <p:spPr>
          <a:xfrm>
            <a:off x="4211640" y="287280"/>
            <a:ext cx="715320" cy="715320"/>
          </a:xfrm>
          <a:prstGeom prst="rect">
            <a:avLst/>
          </a:prstGeom>
          <a:ln>
            <a:noFill/>
          </a:ln>
        </p:spPr>
      </p:pic>
      <p:sp>
        <p:nvSpPr>
          <p:cNvPr id="2" name="CustomShape 2"/>
          <p:cNvSpPr/>
          <p:nvPr/>
        </p:nvSpPr>
        <p:spPr>
          <a:xfrm>
            <a:off x="360360" y="1295280"/>
            <a:ext cx="8417880" cy="445860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p:cNvPicPr/>
          <p:nvPr/>
        </p:nvPicPr>
        <p:blipFill>
          <a:blip r:embed="rId15"/>
          <a:stretch/>
        </p:blipFill>
        <p:spPr>
          <a:xfrm>
            <a:off x="2663640" y="0"/>
            <a:ext cx="4314600" cy="118368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latin typeface="Arial"/>
              </a:rPr>
              <a:t>Cliquez pour éditer le format du texte-titre</a:t>
            </a:r>
          </a:p>
        </p:txBody>
      </p:sp>
      <p:sp>
        <p:nvSpPr>
          <p:cNvPr id="5" name="PlaceHolder 4"/>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latin typeface="Arial"/>
              </a:rPr>
              <a:t>Cliquez pour éditer le format du texte-titre</a:t>
            </a: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latin typeface="Arial"/>
              </a:rPr>
              <a:t>Cliquez pour éditer le format du texte-titre</a:t>
            </a: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file:///\\home\fab\Dev\altair\Docs\Guide%20utilisateurs.pptx#Diapo 37" TargetMode="Externa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hyperlink" Target="file:///\\home\fab\Dev\altair\Docs\Guide%20utilisateurs.pptx#Diapo 20"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827640" y="2637000"/>
            <a:ext cx="7554240" cy="1254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r>
              <a:rPr lang="fr-FR" sz="2400" b="0" strike="noStrike" spc="-1">
                <a:solidFill>
                  <a:srgbClr val="FFFFFF"/>
                </a:solidFill>
                <a:latin typeface="Times New Roman"/>
                <a:ea typeface="DejaVu Sans"/>
              </a:rPr>
              <a:t>Guide utilisateurs du logiciel Altaïr</a:t>
            </a:r>
            <a:endParaRPr lang="fr-FR" sz="2400" b="0" strike="noStrike" spc="-1">
              <a:latin typeface="Arial"/>
            </a:endParaRPr>
          </a:p>
          <a:p>
            <a:pPr algn="ctr">
              <a:lnSpc>
                <a:spcPct val="100000"/>
              </a:lnSpc>
            </a:pPr>
            <a:r>
              <a:rPr lang="fr-FR" sz="1600" b="0" strike="noStrike" spc="-1">
                <a:solidFill>
                  <a:srgbClr val="FFFFFF"/>
                </a:solidFill>
                <a:latin typeface="Times New Roman"/>
                <a:ea typeface="DejaVu Sans"/>
              </a:rPr>
              <a:t>Analyse des Lignes de Traitement, des Attributions Indemnitaires et Rémunérations diverses</a:t>
            </a:r>
            <a:endParaRPr lang="fr-FR" sz="1600" b="0" strike="noStrike" spc="-1">
              <a:latin typeface="Arial"/>
            </a:endParaRPr>
          </a:p>
          <a:p>
            <a:pPr algn="ctr">
              <a:lnSpc>
                <a:spcPct val="100000"/>
              </a:lnSpc>
            </a:pPr>
            <a:endParaRPr lang="fr-FR" sz="1600" b="0" strike="noStrike" spc="-1">
              <a:latin typeface="Arial"/>
            </a:endParaRPr>
          </a:p>
          <a:p>
            <a:pPr algn="ctr">
              <a:lnSpc>
                <a:spcPct val="100000"/>
              </a:lnSpc>
            </a:pPr>
            <a:endParaRPr lang="fr-FR" sz="1600" b="0" strike="noStrike" spc="-1">
              <a:latin typeface="Arial"/>
            </a:endParaRPr>
          </a:p>
          <a:p>
            <a:pPr algn="ctr">
              <a:lnSpc>
                <a:spcPct val="100000"/>
              </a:lnSpc>
            </a:pPr>
            <a:r>
              <a:rPr lang="fr-FR" sz="2400" b="0" strike="noStrike" spc="-1">
                <a:solidFill>
                  <a:srgbClr val="FFFFFF"/>
                </a:solidFill>
                <a:latin typeface="Times New Roman"/>
                <a:ea typeface="DejaVu Sans"/>
              </a:rPr>
              <a:t>L’EXTRACTION DES DONNÉES DE LA PAYE</a:t>
            </a:r>
            <a:endParaRPr lang="fr-FR" sz="2400" b="0" strike="noStrike" spc="-1">
              <a:latin typeface="Arial"/>
            </a:endParaRPr>
          </a:p>
        </p:txBody>
      </p:sp>
      <p:sp>
        <p:nvSpPr>
          <p:cNvPr id="163" name="CustomShape 2"/>
          <p:cNvSpPr/>
          <p:nvPr/>
        </p:nvSpPr>
        <p:spPr>
          <a:xfrm>
            <a:off x="359640" y="3895200"/>
            <a:ext cx="8419680" cy="1724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r">
              <a:lnSpc>
                <a:spcPct val="100000"/>
              </a:lnSpc>
            </a:pPr>
            <a:endParaRPr lang="fr-FR" sz="1800" b="0" strike="noStrike" spc="-1" dirty="0">
              <a:latin typeface="Arial"/>
            </a:endParaRPr>
          </a:p>
          <a:p>
            <a:pPr algn="r">
              <a:lnSpc>
                <a:spcPct val="100000"/>
              </a:lnSpc>
            </a:pPr>
            <a:endParaRPr lang="fr-FR" sz="1800" b="0" strike="noStrike" spc="-1" dirty="0">
              <a:latin typeface="Arial"/>
            </a:endParaRPr>
          </a:p>
          <a:p>
            <a:pPr algn="ctr">
              <a:lnSpc>
                <a:spcPct val="100000"/>
              </a:lnSpc>
            </a:pPr>
            <a:r>
              <a:rPr lang="fr-FR" sz="2000" b="0" i="1" strike="noStrike" spc="-1" dirty="0">
                <a:solidFill>
                  <a:srgbClr val="FFFFFF"/>
                </a:solidFill>
                <a:latin typeface="Times New Roman"/>
                <a:ea typeface="DejaVu Sans"/>
              </a:rPr>
              <a:t>Réalisé par </a:t>
            </a:r>
            <a:r>
              <a:rPr lang="fr-FR" sz="2000" b="0" i="1" strike="noStrike" spc="-1" dirty="0" err="1">
                <a:solidFill>
                  <a:srgbClr val="FFFFFF"/>
                </a:solidFill>
                <a:latin typeface="Times New Roman"/>
                <a:ea typeface="DejaVu Sans"/>
              </a:rPr>
              <a:t>Vitalia</a:t>
            </a:r>
            <a:r>
              <a:rPr lang="fr-FR" sz="2000" b="0" i="1" strike="noStrike" spc="-1" dirty="0">
                <a:solidFill>
                  <a:srgbClr val="FFFFFF"/>
                </a:solidFill>
                <a:latin typeface="Times New Roman"/>
                <a:ea typeface="DejaVu Sans"/>
              </a:rPr>
              <a:t> Le </a:t>
            </a:r>
            <a:r>
              <a:rPr lang="fr-FR" sz="2000" b="0" i="1" strike="noStrike" spc="-1" dirty="0" err="1">
                <a:solidFill>
                  <a:srgbClr val="FFFFFF"/>
                </a:solidFill>
                <a:latin typeface="Times New Roman"/>
                <a:ea typeface="DejaVu Sans"/>
              </a:rPr>
              <a:t>Boudec</a:t>
            </a:r>
            <a:r>
              <a:rPr lang="fr-FR" sz="2000" b="0" i="1" strike="noStrike" spc="-1" dirty="0">
                <a:solidFill>
                  <a:srgbClr val="FFFFFF"/>
                </a:solidFill>
                <a:latin typeface="Times New Roman"/>
                <a:ea typeface="DejaVu Sans"/>
              </a:rPr>
              <a:t> </a:t>
            </a:r>
            <a:endParaRPr lang="fr-FR" sz="2000" b="0" strike="noStrike" spc="-1" dirty="0">
              <a:latin typeface="Arial"/>
            </a:endParaRPr>
          </a:p>
          <a:p>
            <a:pPr algn="ctr">
              <a:lnSpc>
                <a:spcPct val="100000"/>
              </a:lnSpc>
            </a:pPr>
            <a:r>
              <a:rPr lang="fr-FR" sz="2000" b="0" i="1" strike="noStrike" spc="-1" dirty="0">
                <a:solidFill>
                  <a:srgbClr val="FFFFFF"/>
                </a:solidFill>
                <a:latin typeface="Times New Roman"/>
                <a:ea typeface="DejaVu Sans"/>
              </a:rPr>
              <a:t>et Fabrice Nicol</a:t>
            </a:r>
            <a:endParaRPr lang="fr-FR" sz="2000" b="0" strike="noStrike" spc="-1" dirty="0">
              <a:latin typeface="Arial"/>
            </a:endParaRPr>
          </a:p>
          <a:p>
            <a:pPr algn="ctr">
              <a:lnSpc>
                <a:spcPct val="100000"/>
              </a:lnSpc>
            </a:pPr>
            <a:endParaRPr lang="fr-FR" sz="2000" b="0" strike="noStrike" spc="-1" dirty="0">
              <a:latin typeface="Arial"/>
            </a:endParaRPr>
          </a:p>
          <a:p>
            <a:pPr algn="ctr">
              <a:lnSpc>
                <a:spcPct val="100000"/>
              </a:lnSpc>
            </a:pPr>
            <a:r>
              <a:rPr lang="fr-FR" sz="1600" b="0" i="1" strike="noStrike" spc="-1" dirty="0">
                <a:solidFill>
                  <a:srgbClr val="FFFFFF"/>
                </a:solidFill>
                <a:latin typeface="Times New Roman"/>
                <a:ea typeface="DejaVu Sans"/>
              </a:rPr>
              <a:t>Actualisé au 10 avril 2022</a:t>
            </a:r>
            <a:endParaRPr lang="fr-FR"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85" name="CustomShape 2"/>
          <p:cNvSpPr/>
          <p:nvPr/>
        </p:nvSpPr>
        <p:spPr>
          <a:xfrm>
            <a:off x="0" y="116640"/>
            <a:ext cx="913896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AIDE</a:t>
            </a:r>
            <a:endParaRPr lang="fr-FR" sz="2400" b="0" strike="noStrike" spc="-1">
              <a:latin typeface="Arial"/>
            </a:endParaRPr>
          </a:p>
        </p:txBody>
      </p:sp>
      <p:sp>
        <p:nvSpPr>
          <p:cNvPr id="286" name="CustomShape 3"/>
          <p:cNvSpPr/>
          <p:nvPr/>
        </p:nvSpPr>
        <p:spPr>
          <a:xfrm>
            <a:off x="283680" y="3940560"/>
            <a:ext cx="9116280" cy="63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latin typeface="Calibri"/>
                <a:ea typeface="DejaVu Sans"/>
              </a:rPr>
              <a:t>Le menu « Aide » permet de bénéficier d’une aide en ligne pour l’utilisation de l’outil Altaïr. </a:t>
            </a:r>
            <a:endParaRPr lang="fr-FR" sz="1800" b="0" strike="noStrike" spc="-1">
              <a:latin typeface="Arial"/>
            </a:endParaRPr>
          </a:p>
          <a:p>
            <a:pPr>
              <a:lnSpc>
                <a:spcPct val="100000"/>
              </a:lnSpc>
            </a:pPr>
            <a:r>
              <a:rPr lang="fr-FR" sz="1800" b="0" strike="noStrike" spc="-1">
                <a:solidFill>
                  <a:srgbClr val="0000CC"/>
                </a:solidFill>
                <a:latin typeface="Calibri"/>
                <a:ea typeface="DejaVu Sans"/>
              </a:rPr>
              <a:t>Voir aussi la présentation déposée sur le bureau.</a:t>
            </a:r>
            <a:endParaRPr lang="fr-FR" sz="1800" b="0" strike="noStrike" spc="-1">
              <a:latin typeface="Arial"/>
            </a:endParaRPr>
          </a:p>
        </p:txBody>
      </p:sp>
      <p:sp>
        <p:nvSpPr>
          <p:cNvPr id="287"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1ADF1A4-902A-4AB8-8AD4-D79773E523E5}" type="slidenum">
              <a:rPr lang="fr-FR" sz="900" b="0" strike="noStrike" spc="-1">
                <a:solidFill>
                  <a:srgbClr val="8B8B8B"/>
                </a:solidFill>
                <a:latin typeface="Calibri"/>
                <a:ea typeface="DejaVu Sans"/>
              </a:rPr>
              <a:t>10</a:t>
            </a:fld>
            <a:endParaRPr lang="fr-FR" sz="900" b="0" strike="noStrike" spc="-1">
              <a:latin typeface="Arial"/>
            </a:endParaRPr>
          </a:p>
        </p:txBody>
      </p:sp>
      <p:pic>
        <p:nvPicPr>
          <p:cNvPr id="288" name="Image 3"/>
          <p:cNvPicPr/>
          <p:nvPr/>
        </p:nvPicPr>
        <p:blipFill>
          <a:blip r:embed="rId2"/>
          <a:srcRect l="-756" r="41886" b="81020"/>
          <a:stretch/>
        </p:blipFill>
        <p:spPr>
          <a:xfrm>
            <a:off x="837000" y="1752480"/>
            <a:ext cx="7819920" cy="1573200"/>
          </a:xfrm>
          <a:prstGeom prst="rect">
            <a:avLst/>
          </a:prstGeom>
          <a:ln>
            <a:noFill/>
          </a:ln>
        </p:spPr>
      </p:pic>
      <p:sp>
        <p:nvSpPr>
          <p:cNvPr id="289" name="CustomShape 5"/>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6457878-6D7E-478E-B55A-C563AE913CA3}" type="slidenum">
              <a:rPr lang="fr-FR" sz="900" b="0" strike="noStrike" spc="-1">
                <a:solidFill>
                  <a:srgbClr val="8B8B8B"/>
                </a:solidFill>
                <a:latin typeface="Calibri"/>
                <a:ea typeface="DejaVu Sans"/>
              </a:rPr>
              <a:t>11</a:t>
            </a:fld>
            <a:endParaRPr lang="fr-FR" sz="900" b="0" strike="noStrike" spc="-1">
              <a:latin typeface="Arial"/>
            </a:endParaRPr>
          </a:p>
        </p:txBody>
      </p:sp>
      <p:sp>
        <p:nvSpPr>
          <p:cNvPr id="291" name="CustomShape 2"/>
          <p:cNvSpPr/>
          <p:nvPr/>
        </p:nvSpPr>
        <p:spPr>
          <a:xfrm>
            <a:off x="0" y="116640"/>
            <a:ext cx="9138960" cy="5328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AIDE</a:t>
            </a:r>
            <a:endParaRPr lang="fr-FR" sz="2400" b="0" strike="noStrike" spc="-1">
              <a:latin typeface="Arial"/>
            </a:endParaRPr>
          </a:p>
        </p:txBody>
      </p:sp>
      <p:sp>
        <p:nvSpPr>
          <p:cNvPr id="292" name="CustomShape 3"/>
          <p:cNvSpPr/>
          <p:nvPr/>
        </p:nvSpPr>
        <p:spPr>
          <a:xfrm>
            <a:off x="1383840" y="6408000"/>
            <a:ext cx="62460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pic>
        <p:nvPicPr>
          <p:cNvPr id="3" name="Image 2">
            <a:extLst>
              <a:ext uri="{FF2B5EF4-FFF2-40B4-BE49-F238E27FC236}">
                <a16:creationId xmlns:a16="http://schemas.microsoft.com/office/drawing/2014/main" id="{31F522FB-A5F7-4880-8361-268D06A16193}"/>
              </a:ext>
            </a:extLst>
          </p:cNvPr>
          <p:cNvPicPr>
            <a:picLocks noChangeAspect="1"/>
          </p:cNvPicPr>
          <p:nvPr/>
        </p:nvPicPr>
        <p:blipFill>
          <a:blip r:embed="rId2"/>
          <a:stretch>
            <a:fillRect/>
          </a:stretch>
        </p:blipFill>
        <p:spPr>
          <a:xfrm>
            <a:off x="176713" y="785308"/>
            <a:ext cx="8660253" cy="5751932"/>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CustomShape 1"/>
          <p:cNvSpPr/>
          <p:nvPr/>
        </p:nvSpPr>
        <p:spPr>
          <a:xfrm>
            <a:off x="120960" y="1953000"/>
            <a:ext cx="8599680" cy="3774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295" name="CustomShape 2"/>
          <p:cNvSpPr/>
          <p:nvPr/>
        </p:nvSpPr>
        <p:spPr>
          <a:xfrm>
            <a:off x="1543680" y="636192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296" name="CustomShape 3"/>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97" name="CustomShape 4"/>
          <p:cNvSpPr/>
          <p:nvPr/>
        </p:nvSpPr>
        <p:spPr>
          <a:xfrm>
            <a:off x="144000" y="1152000"/>
            <a:ext cx="8887680" cy="4927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dirty="0">
              <a:latin typeface="Arial"/>
            </a:endParaRPr>
          </a:p>
          <a:p>
            <a:pPr>
              <a:lnSpc>
                <a:spcPct val="100000"/>
              </a:lnSpc>
            </a:pPr>
            <a:endParaRPr lang="fr-FR" spc="-1" dirty="0">
              <a:latin typeface="Arial"/>
            </a:endParaRPr>
          </a:p>
          <a:p>
            <a:pPr>
              <a:lnSpc>
                <a:spcPct val="100000"/>
              </a:lnSpc>
            </a:pPr>
            <a:endParaRPr lang="fr-FR" sz="1800" b="0" strike="noStrike" spc="-1" dirty="0">
              <a:latin typeface="Arial"/>
            </a:endParaRPr>
          </a:p>
          <a:p>
            <a:pPr>
              <a:lnSpc>
                <a:spcPct val="100000"/>
              </a:lnSpc>
            </a:pPr>
            <a:endParaRPr lang="fr-FR" spc="-1" dirty="0">
              <a:latin typeface="Arial"/>
            </a:endParaRPr>
          </a:p>
          <a:p>
            <a:pPr>
              <a:lnSpc>
                <a:spcPct val="100000"/>
              </a:lnSpc>
            </a:pPr>
            <a:endParaRPr lang="fr-FR" sz="1800" b="0" strike="noStrike" spc="-1" dirty="0">
              <a:latin typeface="Arial"/>
            </a:endParaRPr>
          </a:p>
          <a:p>
            <a:pPr>
              <a:lnSpc>
                <a:spcPct val="100000"/>
              </a:lnSpc>
            </a:pPr>
            <a:r>
              <a:rPr lang="fr-FR" sz="1800" b="0" strike="noStrike" spc="-1" dirty="0">
                <a:solidFill>
                  <a:srgbClr val="000000"/>
                </a:solidFill>
                <a:latin typeface="Times New Roman"/>
                <a:ea typeface="ヒラギノ角ゴ Pro W3"/>
              </a:rPr>
              <a:t>	</a:t>
            </a:r>
            <a:r>
              <a:rPr lang="fr-FR" sz="2000" spc="-1" dirty="0">
                <a:solidFill>
                  <a:srgbClr val="0000CC"/>
                </a:solidFill>
                <a:latin typeface="Arial"/>
                <a:ea typeface="ヒラギノ角ゴ Pro W3"/>
              </a:rPr>
              <a:t>Les données de paye </a:t>
            </a:r>
            <a:r>
              <a:rPr lang="fr-FR" sz="2000" b="0" strike="noStrike" spc="-1" dirty="0">
                <a:solidFill>
                  <a:srgbClr val="0000CC"/>
                </a:solidFill>
                <a:latin typeface="Arial"/>
                <a:ea typeface="DejaVu Sans"/>
              </a:rPr>
              <a:t>sont soit au format natif (</a:t>
            </a:r>
            <a:r>
              <a:rPr lang="fr-FR" sz="2000" b="1" strike="noStrike" spc="-1" dirty="0">
                <a:solidFill>
                  <a:srgbClr val="0000CC"/>
                </a:solidFill>
                <a:latin typeface="Arial"/>
                <a:ea typeface="DejaVu Sans"/>
              </a:rPr>
              <a:t>.</a:t>
            </a:r>
            <a:r>
              <a:rPr lang="fr-FR" sz="2000" b="1" strike="noStrike" spc="-1" dirty="0" err="1">
                <a:solidFill>
                  <a:srgbClr val="0000CC"/>
                </a:solidFill>
                <a:latin typeface="Arial"/>
                <a:ea typeface="DejaVu Sans"/>
              </a:rPr>
              <a:t>xhl</a:t>
            </a:r>
            <a:r>
              <a:rPr lang="fr-FR" sz="2000" b="1" strike="noStrike" spc="-1" dirty="0">
                <a:solidFill>
                  <a:srgbClr val="0000CC"/>
                </a:solidFill>
                <a:latin typeface="Arial"/>
                <a:ea typeface="DejaVu Sans"/>
              </a:rPr>
              <a:t> </a:t>
            </a:r>
            <a:r>
              <a:rPr lang="fr-FR" sz="2000" b="0" strike="noStrike" spc="-1" dirty="0">
                <a:solidFill>
                  <a:srgbClr val="0000CC"/>
                </a:solidFill>
                <a:latin typeface="Arial"/>
                <a:ea typeface="DejaVu Sans"/>
              </a:rPr>
              <a:t>ou .</a:t>
            </a:r>
            <a:r>
              <a:rPr lang="fr-FR" sz="2000" b="1" strike="noStrike" spc="-1" dirty="0">
                <a:solidFill>
                  <a:srgbClr val="0000CC"/>
                </a:solidFill>
                <a:latin typeface="Arial"/>
                <a:ea typeface="DejaVu Sans"/>
              </a:rPr>
              <a:t>xml</a:t>
            </a:r>
            <a:r>
              <a:rPr lang="fr-FR" sz="2000" b="0" strike="noStrike" spc="-1" dirty="0">
                <a:solidFill>
                  <a:srgbClr val="0000CC"/>
                </a:solidFill>
                <a:latin typeface="Arial"/>
                <a:ea typeface="DejaVu Sans"/>
              </a:rPr>
              <a:t>) soit dans ce même format compressé dans un ou plusieurs des formats de compression suivants : </a:t>
            </a:r>
            <a:r>
              <a:rPr lang="fr-FR" sz="2000" b="1" strike="noStrike" spc="-1" dirty="0">
                <a:solidFill>
                  <a:srgbClr val="0000CC"/>
                </a:solidFill>
                <a:latin typeface="Arial"/>
                <a:ea typeface="DejaVu Sans"/>
              </a:rPr>
              <a:t>zip, 7z, tar.bz2 </a:t>
            </a:r>
            <a:r>
              <a:rPr lang="fr-FR" sz="2000" b="0" strike="noStrike" spc="-1" dirty="0">
                <a:solidFill>
                  <a:srgbClr val="0000CC"/>
                </a:solidFill>
                <a:latin typeface="Arial"/>
                <a:ea typeface="DejaVu Sans"/>
              </a:rPr>
              <a:t>ou </a:t>
            </a:r>
            <a:r>
              <a:rPr lang="fr-FR" sz="2000" b="1" strike="noStrike" spc="-1" dirty="0">
                <a:solidFill>
                  <a:srgbClr val="0000CC"/>
                </a:solidFill>
                <a:latin typeface="Arial"/>
                <a:ea typeface="DejaVu Sans"/>
              </a:rPr>
              <a:t>tar.gz</a:t>
            </a:r>
            <a:r>
              <a:rPr lang="fr-FR" sz="2000" b="0" strike="noStrike" spc="-1" dirty="0">
                <a:solidFill>
                  <a:srgbClr val="0000CC"/>
                </a:solidFill>
                <a:latin typeface="Arial"/>
                <a:ea typeface="DejaVu Sans"/>
              </a:rPr>
              <a:t>.</a:t>
            </a:r>
          </a:p>
          <a:p>
            <a:pPr>
              <a:lnSpc>
                <a:spcPct val="100000"/>
              </a:lnSpc>
            </a:pPr>
            <a:endParaRPr lang="fr-FR" sz="2000" spc="-1" dirty="0">
              <a:solidFill>
                <a:srgbClr val="0000CC"/>
              </a:solidFill>
              <a:latin typeface="Arial"/>
              <a:ea typeface="DejaVu Sans"/>
            </a:endParaRPr>
          </a:p>
          <a:p>
            <a:pPr>
              <a:lnSpc>
                <a:spcPct val="100000"/>
              </a:lnSpc>
            </a:pPr>
            <a:r>
              <a:rPr lang="fr-FR" sz="2000" b="0" strike="noStrike" spc="-1" dirty="0">
                <a:solidFill>
                  <a:srgbClr val="0000CC"/>
                </a:solidFill>
                <a:latin typeface="Arial"/>
                <a:ea typeface="DejaVu Sans"/>
              </a:rPr>
              <a:t>	 Elles peuvent être compressées en un seul dossier.</a:t>
            </a:r>
            <a:endParaRPr lang="fr-FR" sz="2000" b="0" strike="noStrike" spc="-1" dirty="0">
              <a:latin typeface="Arial"/>
            </a:endParaRPr>
          </a:p>
          <a:p>
            <a:pPr>
              <a:lnSpc>
                <a:spcPct val="100000"/>
              </a:lnSpc>
            </a:pPr>
            <a:endParaRPr lang="fr-FR" sz="2000" b="0" strike="noStrike" spc="-1" dirty="0">
              <a:latin typeface="Arial"/>
            </a:endParaRPr>
          </a:p>
        </p:txBody>
      </p:sp>
      <p:sp>
        <p:nvSpPr>
          <p:cNvPr id="299" name="CustomShape 5"/>
          <p:cNvSpPr/>
          <p:nvPr/>
        </p:nvSpPr>
        <p:spPr>
          <a:xfrm>
            <a:off x="1547640" y="6039000"/>
            <a:ext cx="5833080" cy="48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fr-FR" sz="1800" b="0" strike="noStrike" spc="-1">
                <a:solidFill>
                  <a:srgbClr val="FFFFFF"/>
                </a:solidFill>
                <a:latin typeface="Arial"/>
                <a:ea typeface="ヒラギノ角ゴ Pro W3"/>
              </a:rPr>
              <a:t>Guide</a:t>
            </a:r>
            <a:endParaRPr lang="fr-FR" sz="1800" b="0" strike="noStrike" spc="-1">
              <a:latin typeface="Arial"/>
            </a:endParaRPr>
          </a:p>
        </p:txBody>
      </p:sp>
      <p:sp>
        <p:nvSpPr>
          <p:cNvPr id="300"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88272F1-A992-4291-B0A5-1B2FB3C90554}" type="slidenum">
              <a:rPr lang="fr-FR" sz="900" b="0" strike="noStrike" spc="-1">
                <a:solidFill>
                  <a:srgbClr val="8B8B8B"/>
                </a:solidFill>
                <a:latin typeface="Calibri"/>
                <a:ea typeface="DejaVu Sans"/>
              </a:rPr>
              <a:t>12</a:t>
            </a:fld>
            <a:endParaRPr lang="fr-FR" sz="900" b="0" strike="noStrike" spc="-1">
              <a:latin typeface="Arial"/>
            </a:endParaRPr>
          </a:p>
        </p:txBody>
      </p:sp>
      <p:sp>
        <p:nvSpPr>
          <p:cNvPr id="301" name="CustomShape 7"/>
          <p:cNvSpPr/>
          <p:nvPr/>
        </p:nvSpPr>
        <p:spPr>
          <a:xfrm>
            <a:off x="107640" y="34128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dirty="0">
                <a:solidFill>
                  <a:srgbClr val="308087"/>
                </a:solidFill>
                <a:latin typeface="Times New Roman"/>
                <a:ea typeface="ヒラギノ角ゴ Pro W3"/>
              </a:rPr>
              <a:t>COPIER LES PAYES sur le disque dur</a:t>
            </a:r>
            <a:endParaRPr lang="fr-FR" sz="1800" b="0" strike="noStrike" spc="-1" dirty="0">
              <a:latin typeface="Arial"/>
            </a:endParaRPr>
          </a:p>
        </p:txBody>
      </p:sp>
      <p:sp>
        <p:nvSpPr>
          <p:cNvPr id="302" name="CustomShape 8"/>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
          <p:cNvSpPr/>
          <p:nvPr/>
        </p:nvSpPr>
        <p:spPr>
          <a:xfrm>
            <a:off x="251640" y="1036800"/>
            <a:ext cx="5412240" cy="3323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315"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316" name="CustomShape 3"/>
          <p:cNvSpPr/>
          <p:nvPr/>
        </p:nvSpPr>
        <p:spPr>
          <a:xfrm>
            <a:off x="56880" y="141120"/>
            <a:ext cx="8887680" cy="4320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latin typeface="Calibri"/>
                <a:ea typeface="ヒラギノ角ゴ Pro W3"/>
              </a:rPr>
              <a:t>IMPORTER LES PAYES a partir du disque optique </a:t>
            </a:r>
            <a:endParaRPr lang="fr-FR" sz="1800" b="0" strike="noStrike" spc="-1">
              <a:latin typeface="Arial"/>
            </a:endParaRPr>
          </a:p>
        </p:txBody>
      </p:sp>
      <p:sp>
        <p:nvSpPr>
          <p:cNvPr id="317" name="CustomShape 4"/>
          <p:cNvSpPr/>
          <p:nvPr/>
        </p:nvSpPr>
        <p:spPr>
          <a:xfrm>
            <a:off x="611640" y="1870920"/>
            <a:ext cx="8276400" cy="1120680"/>
          </a:xfrm>
          <a:prstGeom prst="rect">
            <a:avLst/>
          </a:prstGeom>
          <a:noFill/>
          <a:ln>
            <a:noFill/>
          </a:ln>
        </p:spPr>
        <p:style>
          <a:lnRef idx="0">
            <a:scrgbClr r="0" g="0" b="0"/>
          </a:lnRef>
          <a:fillRef idx="0">
            <a:scrgbClr r="0" g="0" b="0"/>
          </a:fillRef>
          <a:effectRef idx="0">
            <a:scrgbClr r="0" g="0" b="0"/>
          </a:effectRef>
          <a:fontRef idx="minor"/>
        </p:style>
      </p:sp>
      <p:sp>
        <p:nvSpPr>
          <p:cNvPr id="318" name="CustomShape 5"/>
          <p:cNvSpPr/>
          <p:nvPr/>
        </p:nvSpPr>
        <p:spPr>
          <a:xfrm>
            <a:off x="2448000" y="1309680"/>
            <a:ext cx="4314960" cy="34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Times New Roman"/>
                <a:ea typeface="DejaVu Sans"/>
              </a:rPr>
              <a:t> </a:t>
            </a:r>
            <a:r>
              <a:rPr lang="fr-FR" sz="1800" b="0" strike="noStrike" spc="-1">
                <a:solidFill>
                  <a:srgbClr val="000000"/>
                </a:solidFill>
                <a:latin typeface="Arial"/>
                <a:ea typeface="DejaVu Sans"/>
              </a:rPr>
              <a:t> </a:t>
            </a:r>
            <a:endParaRPr lang="fr-FR" sz="1800" b="0" strike="noStrike" spc="-1">
              <a:latin typeface="Arial"/>
            </a:endParaRPr>
          </a:p>
        </p:txBody>
      </p:sp>
      <p:sp>
        <p:nvSpPr>
          <p:cNvPr id="319" name="CustomShape 6"/>
          <p:cNvSpPr/>
          <p:nvPr/>
        </p:nvSpPr>
        <p:spPr>
          <a:xfrm>
            <a:off x="611640" y="1220760"/>
            <a:ext cx="7884720" cy="430200"/>
          </a:xfrm>
          <a:prstGeom prst="rect">
            <a:avLst/>
          </a:prstGeom>
          <a:noFill/>
          <a:ln>
            <a:noFill/>
          </a:ln>
        </p:spPr>
        <p:style>
          <a:lnRef idx="0">
            <a:scrgbClr r="0" g="0" b="0"/>
          </a:lnRef>
          <a:fillRef idx="0">
            <a:scrgbClr r="0" g="0" b="0"/>
          </a:fillRef>
          <a:effectRef idx="0">
            <a:scrgbClr r="0" g="0" b="0"/>
          </a:effectRef>
          <a:fontRef idx="minor"/>
        </p:style>
      </p:sp>
      <p:sp>
        <p:nvSpPr>
          <p:cNvPr id="320" name="CustomShape 7"/>
          <p:cNvSpPr/>
          <p:nvPr/>
        </p:nvSpPr>
        <p:spPr>
          <a:xfrm>
            <a:off x="0" y="1009440"/>
            <a:ext cx="5741640" cy="584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dirty="0">
              <a:latin typeface="Arial"/>
            </a:endParaRPr>
          </a:p>
          <a:p>
            <a:pPr algn="just">
              <a:lnSpc>
                <a:spcPct val="100000"/>
              </a:lnSpc>
            </a:pPr>
            <a:r>
              <a:rPr lang="fr-FR" sz="2000" b="0" strike="noStrike" spc="-1" dirty="0">
                <a:solidFill>
                  <a:srgbClr val="000000"/>
                </a:solidFill>
                <a:latin typeface="Arial"/>
                <a:ea typeface="DejaVu Sans"/>
              </a:rPr>
              <a:t>1-Insérer le disque optique avec les payes</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2000" b="0" strike="noStrike" spc="-1" dirty="0">
                <a:solidFill>
                  <a:srgbClr val="000000"/>
                </a:solidFill>
                <a:latin typeface="Arial"/>
                <a:ea typeface="DejaVu Sans"/>
              </a:rPr>
              <a:t>2-Cliquer sur l’icône en forme de clé en bas de l’écran : choisir Disque optique. Cliquer sur l’icône flèche à droite.</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2000" b="0" strike="noStrike" spc="-1" dirty="0">
                <a:solidFill>
                  <a:srgbClr val="000000"/>
                </a:solidFill>
                <a:latin typeface="Arial"/>
                <a:ea typeface="DejaVu Sans"/>
              </a:rPr>
              <a:t>3-Attendre que l’icône CD-ROM passe du rouge au vert : le CD-ROM doit être activé.</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1600" b="0" strike="noStrike" spc="-1" dirty="0">
                <a:solidFill>
                  <a:srgbClr val="000000"/>
                </a:solidFill>
                <a:latin typeface="Arial"/>
                <a:ea typeface="DejaVu Sans"/>
              </a:rPr>
              <a:t>Dans le dialogue de configuration, si la case « Charger les données utilisateur au lancement » n’est pas cochée, la cocher et relancer l’interface. </a:t>
            </a:r>
            <a:r>
              <a:rPr lang="fr-FR" sz="1600" b="0" strike="noStrike" spc="-1" dirty="0">
                <a:solidFill>
                  <a:srgbClr val="0000CC"/>
                </a:solidFill>
                <a:latin typeface="Arial"/>
                <a:ea typeface="DejaVu Sans"/>
              </a:rPr>
              <a:t>Les données de paye sont lues automatiquement en mémoire. Pas de sauvegarde copie sur le disque dur.</a:t>
            </a:r>
            <a:endParaRPr lang="fr-FR" sz="1600" b="0" strike="noStrike" spc="-1" dirty="0">
              <a:latin typeface="Arial"/>
            </a:endParaRPr>
          </a:p>
          <a:p>
            <a:pPr algn="just">
              <a:lnSpc>
                <a:spcPct val="100000"/>
              </a:lnSpc>
            </a:pPr>
            <a:endParaRPr lang="fr-FR" sz="1600" b="0" strike="noStrike" spc="-1" dirty="0">
              <a:latin typeface="Arial"/>
            </a:endParaRPr>
          </a:p>
          <a:p>
            <a:pPr>
              <a:lnSpc>
                <a:spcPct val="100000"/>
              </a:lnSpc>
            </a:pPr>
            <a:endParaRPr lang="fr-FR" sz="1600" b="0" strike="noStrike" spc="-1" dirty="0">
              <a:latin typeface="Arial"/>
            </a:endParaRPr>
          </a:p>
        </p:txBody>
      </p:sp>
      <p:sp>
        <p:nvSpPr>
          <p:cNvPr id="321" name="CustomShape 8"/>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106D487-9370-403B-831D-D18F293EA1E4}" type="slidenum">
              <a:rPr lang="fr-FR" sz="900" b="0" strike="noStrike" spc="-1">
                <a:solidFill>
                  <a:srgbClr val="8B8B8B"/>
                </a:solidFill>
                <a:latin typeface="Calibri"/>
                <a:ea typeface="DejaVu Sans"/>
              </a:rPr>
              <a:t>13</a:t>
            </a:fld>
            <a:endParaRPr lang="fr-FR" sz="900" b="0" strike="noStrike" spc="-1">
              <a:latin typeface="Arial"/>
            </a:endParaRPr>
          </a:p>
        </p:txBody>
      </p:sp>
      <p:pic>
        <p:nvPicPr>
          <p:cNvPr id="322" name="Image 4"/>
          <p:cNvPicPr/>
          <p:nvPr/>
        </p:nvPicPr>
        <p:blipFill>
          <a:blip r:embed="rId2"/>
          <a:stretch/>
        </p:blipFill>
        <p:spPr>
          <a:xfrm>
            <a:off x="5745240" y="906120"/>
            <a:ext cx="3255480" cy="2862360"/>
          </a:xfrm>
          <a:prstGeom prst="rect">
            <a:avLst/>
          </a:prstGeom>
          <a:ln>
            <a:noFill/>
          </a:ln>
        </p:spPr>
      </p:pic>
      <p:pic>
        <p:nvPicPr>
          <p:cNvPr id="323" name="Image 5"/>
          <p:cNvPicPr/>
          <p:nvPr/>
        </p:nvPicPr>
        <p:blipFill>
          <a:blip r:embed="rId3"/>
          <a:stretch/>
        </p:blipFill>
        <p:spPr>
          <a:xfrm>
            <a:off x="5745240" y="3849120"/>
            <a:ext cx="3310560" cy="2910600"/>
          </a:xfrm>
          <a:prstGeom prst="rect">
            <a:avLst/>
          </a:prstGeom>
          <a:ln>
            <a:noFill/>
          </a:ln>
        </p:spPr>
      </p:pic>
      <p:sp>
        <p:nvSpPr>
          <p:cNvPr id="324" name="CustomShape 9"/>
          <p:cNvSpPr/>
          <p:nvPr/>
        </p:nvSpPr>
        <p:spPr>
          <a:xfrm>
            <a:off x="72000" y="6462360"/>
            <a:ext cx="52531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C69A7AB-DD72-4BE1-AB2E-9D0C749E4C36}" type="slidenum">
              <a:rPr lang="fr-FR" sz="900" b="0" strike="noStrike" spc="-1">
                <a:solidFill>
                  <a:srgbClr val="8B8B8B"/>
                </a:solidFill>
                <a:latin typeface="Calibri"/>
                <a:ea typeface="DejaVu Sans"/>
              </a:rPr>
              <a:t>14</a:t>
            </a:fld>
            <a:endParaRPr lang="fr-FR" sz="900" b="0" strike="noStrike" spc="-1">
              <a:latin typeface="Arial"/>
            </a:endParaRPr>
          </a:p>
        </p:txBody>
      </p:sp>
      <p:sp>
        <p:nvSpPr>
          <p:cNvPr id="326" name="CustomShape 2"/>
          <p:cNvSpPr/>
          <p:nvPr/>
        </p:nvSpPr>
        <p:spPr>
          <a:xfrm>
            <a:off x="288000" y="714600"/>
            <a:ext cx="8552880" cy="93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3120" algn="just">
              <a:lnSpc>
                <a:spcPct val="100000"/>
              </a:lnSpc>
              <a:buClr>
                <a:srgbClr val="000000"/>
              </a:buClr>
              <a:buSzPct val="45000"/>
              <a:buFont typeface="Wingdings" charset="2"/>
              <a:buChar char=""/>
            </a:pPr>
            <a:r>
              <a:rPr lang="fr-FR" sz="1400" b="0" u="sng" strike="noStrike" spc="-1">
                <a:solidFill>
                  <a:srgbClr val="0000FF"/>
                </a:solidFill>
                <a:uFill>
                  <a:solidFill>
                    <a:srgbClr val="FFFFFF"/>
                  </a:solidFill>
                </a:uFill>
                <a:latin typeface="Calibri"/>
                <a:ea typeface="DejaVu Sans"/>
                <a:hlinkClick r:id="rId2"/>
              </a:rPr>
              <a:t>En mode de chargement automatique</a:t>
            </a:r>
            <a:r>
              <a:rPr lang="fr-FR" sz="1400" b="0" strike="noStrike" spc="-1">
                <a:solidFill>
                  <a:srgbClr val="000000"/>
                </a:solid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lang="fr-FR" sz="1400" b="0" strike="noStrike" spc="-1">
              <a:latin typeface="Arial"/>
            </a:endParaRPr>
          </a:p>
        </p:txBody>
      </p:sp>
      <p:pic>
        <p:nvPicPr>
          <p:cNvPr id="327" name="Image 318"/>
          <p:cNvPicPr/>
          <p:nvPr/>
        </p:nvPicPr>
        <p:blipFill>
          <a:blip r:embed="rId3"/>
          <a:srcRect t="22264" r="37182" b="19574"/>
          <a:stretch/>
        </p:blipFill>
        <p:spPr>
          <a:xfrm>
            <a:off x="16200" y="1800000"/>
            <a:ext cx="9052560" cy="1652400"/>
          </a:xfrm>
          <a:prstGeom prst="rect">
            <a:avLst/>
          </a:prstGeom>
          <a:ln>
            <a:solidFill>
              <a:srgbClr val="3465A4"/>
            </a:solidFill>
          </a:ln>
        </p:spPr>
      </p:pic>
      <p:sp>
        <p:nvSpPr>
          <p:cNvPr id="328" name="CustomShape 3"/>
          <p:cNvSpPr/>
          <p:nvPr/>
        </p:nvSpPr>
        <p:spPr>
          <a:xfrm>
            <a:off x="360000" y="3824280"/>
            <a:ext cx="8564760" cy="49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latin typeface="Arial"/>
            </a:endParaRPr>
          </a:p>
          <a:p>
            <a:pPr marL="216000" indent="-213120" algn="just">
              <a:lnSpc>
                <a:spcPct val="100000"/>
              </a:lnSpc>
              <a:buClr>
                <a:srgbClr val="000000"/>
              </a:buClr>
              <a:buSzPct val="45000"/>
              <a:buFont typeface="Wingdings" charset="2"/>
              <a:buChar char=""/>
            </a:pPr>
            <a:r>
              <a:rPr lang="fr-FR" sz="1400" b="0" strike="noStrike" spc="-1">
                <a:solidFill>
                  <a:srgbClr val="000000"/>
                </a:solidFill>
                <a:latin typeface="Calibri"/>
                <a:ea typeface="DejaVu Sans"/>
              </a:rPr>
              <a:t>Si le chargement automatique n’est pas activé, glisser-déposer le disque optique depuis le gestionnaire de fichiers vers l’onglet central.</a:t>
            </a:r>
            <a:endParaRPr lang="fr-FR" sz="1400" b="0" strike="noStrike" spc="-1">
              <a:latin typeface="Arial"/>
            </a:endParaRPr>
          </a:p>
        </p:txBody>
      </p:sp>
      <p:sp>
        <p:nvSpPr>
          <p:cNvPr id="329" name="CustomShape 4"/>
          <p:cNvSpPr/>
          <p:nvPr/>
        </p:nvSpPr>
        <p:spPr>
          <a:xfrm>
            <a:off x="576000" y="3591720"/>
            <a:ext cx="8420760" cy="29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a:solidFill>
                  <a:srgbClr val="000000"/>
                </a:solidFill>
                <a:latin typeface="Calibri"/>
                <a:ea typeface="DejaVu Sans"/>
              </a:rPr>
              <a:t>Il est possible d’interrompre le chargement en cas d’erreur : cliquer sur l’icône </a:t>
            </a:r>
            <a:endParaRPr lang="fr-FR" sz="1400" b="0" strike="noStrike" spc="-1">
              <a:latin typeface="Arial"/>
            </a:endParaRPr>
          </a:p>
        </p:txBody>
      </p:sp>
      <p:pic>
        <p:nvPicPr>
          <p:cNvPr id="330" name="Image 321"/>
          <p:cNvPicPr/>
          <p:nvPr/>
        </p:nvPicPr>
        <p:blipFill>
          <a:blip r:embed="rId4"/>
          <a:stretch/>
        </p:blipFill>
        <p:spPr>
          <a:xfrm>
            <a:off x="7709400" y="3551400"/>
            <a:ext cx="279360" cy="269640"/>
          </a:xfrm>
          <a:prstGeom prst="rect">
            <a:avLst/>
          </a:prstGeom>
          <a:ln>
            <a:solidFill>
              <a:srgbClr val="3465A4"/>
            </a:solidFill>
          </a:ln>
        </p:spPr>
      </p:pic>
      <p:pic>
        <p:nvPicPr>
          <p:cNvPr id="331" name="Image 322"/>
          <p:cNvPicPr/>
          <p:nvPr/>
        </p:nvPicPr>
        <p:blipFill>
          <a:blip r:embed="rId5"/>
          <a:srcRect t="85721" r="74189"/>
          <a:stretch/>
        </p:blipFill>
        <p:spPr>
          <a:xfrm>
            <a:off x="6640560" y="4457880"/>
            <a:ext cx="2356200" cy="722880"/>
          </a:xfrm>
          <a:prstGeom prst="rect">
            <a:avLst/>
          </a:prstGeom>
          <a:ln>
            <a:solidFill>
              <a:srgbClr val="3465A4"/>
            </a:solidFill>
          </a:ln>
        </p:spPr>
      </p:pic>
      <p:sp>
        <p:nvSpPr>
          <p:cNvPr id="332" name="CustomShape 5"/>
          <p:cNvSpPr/>
          <p:nvPr/>
        </p:nvSpPr>
        <p:spPr>
          <a:xfrm>
            <a:off x="576000" y="4598280"/>
            <a:ext cx="5900760" cy="1734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400" b="0" strike="noStrike" spc="-1" dirty="0">
                <a:solidFill>
                  <a:srgbClr val="000000"/>
                </a:solidFill>
                <a:latin typeface="Calibri"/>
                <a:ea typeface="DejaVu Sans"/>
              </a:rPr>
              <a:t>Cliquer sur l’icône clé du Tableau de bord en bas de l’écran, à côté du « Menu démarrer ».</a:t>
            </a:r>
            <a:endParaRPr lang="fr-FR" sz="1400" b="0" strike="noStrike" spc="-1" dirty="0">
              <a:latin typeface="Arial"/>
            </a:endParaRPr>
          </a:p>
          <a:p>
            <a:pPr algn="just">
              <a:lnSpc>
                <a:spcPct val="100000"/>
              </a:lnSpc>
            </a:pPr>
            <a:endParaRPr lang="fr-FR" sz="1400" b="0" strike="noStrike" spc="-1" dirty="0">
              <a:latin typeface="Arial"/>
            </a:endParaRPr>
          </a:p>
          <a:p>
            <a:pPr algn="just">
              <a:lnSpc>
                <a:spcPct val="100000"/>
              </a:lnSpc>
            </a:pPr>
            <a:r>
              <a:rPr lang="fr-FR" sz="1400" b="0" strike="noStrike" spc="-1" dirty="0">
                <a:solidFill>
                  <a:srgbClr val="000000"/>
                </a:solidFill>
                <a:latin typeface="Calibri"/>
                <a:ea typeface="DejaVu Sans"/>
              </a:rPr>
              <a:t>Puis sélectionner le disque optique en cliquant sur « Ouvrir dans le gestionnaire de fichiers »</a:t>
            </a:r>
            <a:endParaRPr lang="fr-FR" sz="1400" b="0" strike="noStrike" spc="-1" dirty="0">
              <a:latin typeface="Arial"/>
            </a:endParaRPr>
          </a:p>
          <a:p>
            <a:pPr algn="just">
              <a:lnSpc>
                <a:spcPct val="100000"/>
              </a:lnSpc>
            </a:pPr>
            <a:endParaRPr lang="fr-FR" sz="1400" b="0" strike="noStrike" spc="-1" dirty="0">
              <a:latin typeface="Arial"/>
            </a:endParaRPr>
          </a:p>
          <a:p>
            <a:pPr algn="just">
              <a:lnSpc>
                <a:spcPct val="100000"/>
              </a:lnSpc>
            </a:pPr>
            <a:endParaRPr lang="fr-FR" sz="1400" b="0" strike="noStrike" spc="-1" dirty="0">
              <a:latin typeface="Arial"/>
            </a:endParaRPr>
          </a:p>
        </p:txBody>
      </p:sp>
      <p:pic>
        <p:nvPicPr>
          <p:cNvPr id="333" name="Image 324"/>
          <p:cNvPicPr/>
          <p:nvPr/>
        </p:nvPicPr>
        <p:blipFill>
          <a:blip r:embed="rId6"/>
          <a:srcRect t="67336" r="81275" b="18512"/>
          <a:stretch/>
        </p:blipFill>
        <p:spPr>
          <a:xfrm>
            <a:off x="7288560" y="5256360"/>
            <a:ext cx="1708200" cy="716400"/>
          </a:xfrm>
          <a:prstGeom prst="rect">
            <a:avLst/>
          </a:prstGeom>
          <a:ln>
            <a:solidFill>
              <a:srgbClr val="3465A4"/>
            </a:solidFill>
          </a:ln>
        </p:spPr>
      </p:pic>
      <p:sp>
        <p:nvSpPr>
          <p:cNvPr id="334" name="CustomShape 6"/>
          <p:cNvSpPr/>
          <p:nvPr/>
        </p:nvSpPr>
        <p:spPr>
          <a:xfrm>
            <a:off x="1656000" y="6463440"/>
            <a:ext cx="52293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335" name="CustomShape 7"/>
          <p:cNvSpPr/>
          <p:nvPr/>
        </p:nvSpPr>
        <p:spPr>
          <a:xfrm>
            <a:off x="56880" y="141120"/>
            <a:ext cx="8887680" cy="4320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latin typeface="Calibri"/>
                <a:ea typeface="ヒラギノ角ゴ Pro W3"/>
              </a:rPr>
              <a:t>IMPORTER LES PAYES a partir du disque optique </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Image 327"/>
          <p:cNvPicPr/>
          <p:nvPr/>
        </p:nvPicPr>
        <p:blipFill>
          <a:blip r:embed="rId2"/>
          <a:srcRect l="469" t="1793" r="41120" b="56890"/>
          <a:stretch/>
        </p:blipFill>
        <p:spPr>
          <a:xfrm>
            <a:off x="72000" y="1440360"/>
            <a:ext cx="8958600" cy="3524760"/>
          </a:xfrm>
          <a:prstGeom prst="rect">
            <a:avLst/>
          </a:prstGeom>
          <a:ln>
            <a:solidFill>
              <a:srgbClr val="3465A4"/>
            </a:solidFill>
          </a:ln>
        </p:spPr>
      </p:pic>
      <p:sp>
        <p:nvSpPr>
          <p:cNvPr id="337" name="CustomShape 1"/>
          <p:cNvSpPr/>
          <p:nvPr/>
        </p:nvSpPr>
        <p:spPr>
          <a:xfrm>
            <a:off x="432000" y="554760"/>
            <a:ext cx="8420760" cy="81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00"/>
                </a:solidFill>
                <a:latin typeface="Calibri"/>
                <a:ea typeface="DejaVu Sans"/>
              </a:rPr>
              <a:t>Lorsque le gestionnaire de fichiers est ouvert, réaliser un glisser-déposer du dossier contenant les bases de paye sur le disque (ici Anonyme) vers l’onglet central de l’interface graphique Altaïr. </a:t>
            </a:r>
            <a:endParaRPr lang="fr-FR" sz="1600" b="0" strike="noStrike" spc="-1">
              <a:latin typeface="Arial"/>
            </a:endParaRPr>
          </a:p>
        </p:txBody>
      </p:sp>
      <p:sp>
        <p:nvSpPr>
          <p:cNvPr id="338" name="CustomShape 2"/>
          <p:cNvSpPr/>
          <p:nvPr/>
        </p:nvSpPr>
        <p:spPr>
          <a:xfrm>
            <a:off x="4572000" y="4968000"/>
            <a:ext cx="3020760" cy="29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300" b="0" strike="noStrike" spc="-1">
                <a:solidFill>
                  <a:srgbClr val="000000"/>
                </a:solidFill>
                <a:latin typeface="Calibri"/>
                <a:ea typeface="DejaVu Sans"/>
              </a:rPr>
              <a:t>Noter le chemin</a:t>
            </a:r>
            <a:r>
              <a:rPr lang="fr-FR" sz="1300" b="0" strike="noStrike" spc="-1">
                <a:solidFill>
                  <a:srgbClr val="6666FF"/>
                </a:solidFill>
                <a:latin typeface="Calibri"/>
                <a:ea typeface="DejaVu Sans"/>
              </a:rPr>
              <a:t> /mnt/cdrom</a:t>
            </a:r>
            <a:endParaRPr lang="fr-FR" sz="1300" b="0" strike="noStrike" spc="-1">
              <a:latin typeface="Arial"/>
            </a:endParaRPr>
          </a:p>
        </p:txBody>
      </p:sp>
      <p:sp>
        <p:nvSpPr>
          <p:cNvPr id="339" name="Line 3"/>
          <p:cNvSpPr/>
          <p:nvPr/>
        </p:nvSpPr>
        <p:spPr>
          <a:xfrm flipV="1">
            <a:off x="7054560" y="4824000"/>
            <a:ext cx="73440" cy="262080"/>
          </a:xfrm>
          <a:prstGeom prst="line">
            <a:avLst/>
          </a:prstGeom>
          <a:ln>
            <a:solidFill>
              <a:srgbClr val="CC3300"/>
            </a:solidFill>
            <a:tailEnd type="triangle" w="med" len="med"/>
          </a:ln>
        </p:spPr>
        <p:style>
          <a:lnRef idx="0">
            <a:scrgbClr r="0" g="0" b="0"/>
          </a:lnRef>
          <a:fillRef idx="0">
            <a:scrgbClr r="0" g="0" b="0"/>
          </a:fillRef>
          <a:effectRef idx="0">
            <a:scrgbClr r="0" g="0" b="0"/>
          </a:effectRef>
          <a:fontRef idx="minor"/>
        </p:style>
      </p:sp>
      <p:pic>
        <p:nvPicPr>
          <p:cNvPr id="340" name="Image 331"/>
          <p:cNvPicPr/>
          <p:nvPr/>
        </p:nvPicPr>
        <p:blipFill>
          <a:blip r:embed="rId3"/>
          <a:srcRect l="18493" t="39991" r="53279" b="50571"/>
          <a:stretch/>
        </p:blipFill>
        <p:spPr>
          <a:xfrm>
            <a:off x="4356000" y="5580000"/>
            <a:ext cx="4172760" cy="716400"/>
          </a:xfrm>
          <a:prstGeom prst="rect">
            <a:avLst/>
          </a:prstGeom>
          <a:ln>
            <a:solidFill>
              <a:srgbClr val="3465A4"/>
            </a:solidFill>
          </a:ln>
        </p:spPr>
      </p:pic>
      <p:sp>
        <p:nvSpPr>
          <p:cNvPr id="341" name="CustomShape 4"/>
          <p:cNvSpPr/>
          <p:nvPr/>
        </p:nvSpPr>
        <p:spPr>
          <a:xfrm>
            <a:off x="144000" y="5515560"/>
            <a:ext cx="4676760" cy="52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1500" b="0" strike="noStrike" spc="-1">
                <a:solidFill>
                  <a:srgbClr val="000000"/>
                </a:solidFill>
                <a:latin typeface="Calibri"/>
                <a:ea typeface="DejaVu Sans"/>
              </a:rPr>
              <a:t>Lorsque le dossier est lâché, l’importation commence automatiquement.</a:t>
            </a:r>
            <a:endParaRPr lang="fr-FR" sz="1500" b="0" strike="noStrike" spc="-1">
              <a:latin typeface="Arial"/>
            </a:endParaRPr>
          </a:p>
        </p:txBody>
      </p:sp>
      <p:sp>
        <p:nvSpPr>
          <p:cNvPr id="342" name="CustomShape 5"/>
          <p:cNvSpPr/>
          <p:nvPr/>
        </p:nvSpPr>
        <p:spPr>
          <a:xfrm>
            <a:off x="720000" y="6499440"/>
            <a:ext cx="61653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343" name="CustomShape 6"/>
          <p:cNvSpPr/>
          <p:nvPr/>
        </p:nvSpPr>
        <p:spPr>
          <a:xfrm>
            <a:off x="56880" y="69120"/>
            <a:ext cx="8887680" cy="4320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latin typeface="Calibri"/>
                <a:ea typeface="ヒラギノ角ゴ Pro W3"/>
              </a:rPr>
              <a:t>IMPORTER LES PAYES a partir du disque optique </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Image 2"/>
          <p:cNvPicPr/>
          <p:nvPr/>
        </p:nvPicPr>
        <p:blipFill>
          <a:blip r:embed="rId2"/>
          <a:srcRect t="1630" r="48114" b="61643"/>
          <a:stretch/>
        </p:blipFill>
        <p:spPr>
          <a:xfrm>
            <a:off x="0" y="995040"/>
            <a:ext cx="6276600" cy="2770920"/>
          </a:xfrm>
          <a:prstGeom prst="rect">
            <a:avLst/>
          </a:prstGeom>
          <a:ln>
            <a:noFill/>
          </a:ln>
        </p:spPr>
      </p:pic>
      <p:sp>
        <p:nvSpPr>
          <p:cNvPr id="345" name="CustomShape 1"/>
          <p:cNvSpPr/>
          <p:nvPr/>
        </p:nvSpPr>
        <p:spPr>
          <a:xfrm>
            <a:off x="120960" y="1953000"/>
            <a:ext cx="8599680" cy="3774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346" name="CustomShape 2"/>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347" name="CustomShape 3"/>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348" name="CustomShape 4"/>
          <p:cNvSpPr/>
          <p:nvPr/>
        </p:nvSpPr>
        <p:spPr>
          <a:xfrm>
            <a:off x="180720" y="18216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IMPORTER les données DE paYe à analyser</a:t>
            </a:r>
            <a:endParaRPr lang="fr-FR" sz="2400" b="0" strike="noStrike" spc="-1">
              <a:latin typeface="Arial"/>
            </a:endParaRPr>
          </a:p>
          <a:p>
            <a:pPr algn="ctr">
              <a:lnSpc>
                <a:spcPct val="100000"/>
              </a:lnSpc>
            </a:pPr>
            <a:endParaRPr lang="fr-FR" sz="2400" b="0" strike="noStrike" spc="-1">
              <a:latin typeface="Arial"/>
            </a:endParaRPr>
          </a:p>
        </p:txBody>
      </p:sp>
      <p:sp>
        <p:nvSpPr>
          <p:cNvPr id="349" name="CustomShape 5"/>
          <p:cNvSpPr/>
          <p:nvPr/>
        </p:nvSpPr>
        <p:spPr>
          <a:xfrm>
            <a:off x="6220800" y="1888920"/>
            <a:ext cx="2227320" cy="34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DejaVu Sans"/>
              </a:rPr>
              <a:t>1. Sélectionner le dossier des payes. </a:t>
            </a:r>
            <a:endParaRPr lang="fr-FR" sz="1800" b="0" strike="noStrike" spc="-1">
              <a:latin typeface="Arial"/>
            </a:endParaRPr>
          </a:p>
        </p:txBody>
      </p:sp>
      <p:sp>
        <p:nvSpPr>
          <p:cNvPr id="350" name="CustomShape 6"/>
          <p:cNvSpPr/>
          <p:nvPr/>
        </p:nvSpPr>
        <p:spPr>
          <a:xfrm>
            <a:off x="4185720" y="2925000"/>
            <a:ext cx="4534920" cy="426960"/>
          </a:xfrm>
          <a:prstGeom prst="rect">
            <a:avLst/>
          </a:prstGeom>
          <a:noFill/>
          <a:ln>
            <a:noFill/>
          </a:ln>
        </p:spPr>
        <p:style>
          <a:lnRef idx="0">
            <a:scrgbClr r="0" g="0" b="0"/>
          </a:lnRef>
          <a:fillRef idx="0">
            <a:scrgbClr r="0" g="0" b="0"/>
          </a:fillRef>
          <a:effectRef idx="0">
            <a:scrgbClr r="0" g="0" b="0"/>
          </a:effectRef>
          <a:fontRef idx="minor"/>
        </p:style>
      </p:sp>
      <p:sp>
        <p:nvSpPr>
          <p:cNvPr id="351" name="CustomShape 7"/>
          <p:cNvSpPr/>
          <p:nvPr/>
        </p:nvSpPr>
        <p:spPr>
          <a:xfrm rot="21585000" flipH="1">
            <a:off x="1865160" y="3329640"/>
            <a:ext cx="1003680" cy="427680"/>
          </a:xfrm>
          <a:prstGeom prst="ellipse">
            <a:avLst/>
          </a:prstGeom>
          <a:noFill/>
          <a:ln>
            <a:solidFill>
              <a:srgbClr val="CC0000"/>
            </a:solidFill>
          </a:ln>
        </p:spPr>
        <p:style>
          <a:lnRef idx="0">
            <a:scrgbClr r="0" g="0" b="0"/>
          </a:lnRef>
          <a:fillRef idx="0">
            <a:scrgbClr r="0" g="0" b="0"/>
          </a:fillRef>
          <a:effectRef idx="0">
            <a:scrgbClr r="0" g="0" b="0"/>
          </a:effectRef>
          <a:fontRef idx="minor"/>
        </p:style>
      </p:sp>
      <p:sp>
        <p:nvSpPr>
          <p:cNvPr id="352" name="CustomShape 8"/>
          <p:cNvSpPr/>
          <p:nvPr/>
        </p:nvSpPr>
        <p:spPr>
          <a:xfrm flipH="1">
            <a:off x="2875680" y="3107160"/>
            <a:ext cx="1605960" cy="39852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53" name="CustomShape 9"/>
          <p:cNvSpPr/>
          <p:nvPr/>
        </p:nvSpPr>
        <p:spPr>
          <a:xfrm>
            <a:off x="4547880" y="2541240"/>
            <a:ext cx="1669320" cy="85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DejaVu Sans"/>
              </a:rPr>
              <a:t>2. Cliquer sur l’icône d’importation pour importer les fichiers et extraire les données</a:t>
            </a:r>
            <a:endParaRPr lang="fr-FR" sz="1800" b="0" strike="noStrike" spc="-1">
              <a:latin typeface="Arial"/>
            </a:endParaRPr>
          </a:p>
        </p:txBody>
      </p:sp>
      <p:sp>
        <p:nvSpPr>
          <p:cNvPr id="354" name="CustomShape 10"/>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B7BBDF0-449D-40D0-B351-BEC583EFECE1}" type="slidenum">
              <a:rPr lang="fr-FR" sz="900" b="0" strike="noStrike" spc="-1">
                <a:solidFill>
                  <a:srgbClr val="8B8B8B"/>
                </a:solidFill>
                <a:latin typeface="Calibri"/>
                <a:ea typeface="DejaVu Sans"/>
              </a:rPr>
              <a:t>16</a:t>
            </a:fld>
            <a:endParaRPr lang="fr-FR" sz="900" b="0" strike="noStrike" spc="-1">
              <a:latin typeface="Arial"/>
            </a:endParaRPr>
          </a:p>
        </p:txBody>
      </p:sp>
      <p:sp>
        <p:nvSpPr>
          <p:cNvPr id="355" name="CustomShape 11"/>
          <p:cNvSpPr/>
          <p:nvPr/>
        </p:nvSpPr>
        <p:spPr>
          <a:xfrm>
            <a:off x="609120" y="4936320"/>
            <a:ext cx="8047800" cy="91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1" strike="noStrike" spc="-1">
                <a:solidFill>
                  <a:srgbClr val="0000CC"/>
                </a:solid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lang="fr-FR" sz="1800" b="0" strike="noStrike" spc="-1">
              <a:latin typeface="Arial"/>
            </a:endParaRPr>
          </a:p>
        </p:txBody>
      </p:sp>
      <p:sp>
        <p:nvSpPr>
          <p:cNvPr id="356" name="CustomShape 12"/>
          <p:cNvSpPr/>
          <p:nvPr/>
        </p:nvSpPr>
        <p:spPr>
          <a:xfrm flipH="1" flipV="1">
            <a:off x="2178720" y="1883160"/>
            <a:ext cx="3929040" cy="23688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57" name="CustomShape 13"/>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221040" y="1772640"/>
            <a:ext cx="8472240" cy="3415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359"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360" name="CustomShape 3"/>
          <p:cNvSpPr/>
          <p:nvPr/>
        </p:nvSpPr>
        <p:spPr>
          <a:xfrm>
            <a:off x="199080" y="296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LES ONGLETS D’IMPORTATION</a:t>
            </a:r>
            <a:endParaRPr lang="fr-FR" sz="2400" b="0" strike="noStrike" spc="-1">
              <a:latin typeface="Arial"/>
            </a:endParaRPr>
          </a:p>
          <a:p>
            <a:pPr algn="ctr">
              <a:lnSpc>
                <a:spcPct val="100000"/>
              </a:lnSpc>
            </a:pPr>
            <a:endParaRPr lang="fr-FR" sz="2400" b="0" strike="noStrike" spc="-1">
              <a:latin typeface="Arial"/>
            </a:endParaRPr>
          </a:p>
        </p:txBody>
      </p:sp>
      <p:sp>
        <p:nvSpPr>
          <p:cNvPr id="361" name="CustomShape 4"/>
          <p:cNvSpPr/>
          <p:nvPr/>
        </p:nvSpPr>
        <p:spPr>
          <a:xfrm>
            <a:off x="302040" y="944280"/>
            <a:ext cx="8784720" cy="3487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a:lnSpc>
                <a:spcPct val="100000"/>
              </a:lnSpc>
            </a:pPr>
            <a:r>
              <a:rPr lang="fr-FR" sz="2000" b="0" strike="noStrike" spc="-1">
                <a:solidFill>
                  <a:srgbClr val="000000"/>
                </a:solidFill>
                <a:latin typeface="Arial"/>
                <a:ea typeface="DejaVu Sans"/>
              </a:rPr>
              <a:t>Résultat de l’importation des données XHL</a:t>
            </a:r>
            <a:endParaRPr lang="fr-FR" sz="2000" b="0" strike="noStrike" spc="-1">
              <a:latin typeface="Arial"/>
            </a:endParaRPr>
          </a:p>
        </p:txBody>
      </p:sp>
      <p:sp>
        <p:nvSpPr>
          <p:cNvPr id="362" name="CustomShape 5"/>
          <p:cNvSpPr/>
          <p:nvPr/>
        </p:nvSpPr>
        <p:spPr>
          <a:xfrm>
            <a:off x="221040" y="5256000"/>
            <a:ext cx="8865720" cy="57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DejaVu Sans"/>
              </a:rPr>
              <a:t>L’importation des données est réalisée par année pour le budget principal et les </a:t>
            </a:r>
            <a:endParaRPr lang="fr-FR" sz="1800" b="0" strike="noStrike" spc="-1">
              <a:latin typeface="Arial"/>
            </a:endParaRPr>
          </a:p>
          <a:p>
            <a:pPr>
              <a:lnSpc>
                <a:spcPct val="100000"/>
              </a:lnSpc>
            </a:pPr>
            <a:r>
              <a:rPr lang="fr-FR" sz="1800" b="0" strike="noStrike" spc="-1">
                <a:solidFill>
                  <a:srgbClr val="000000"/>
                </a:solidFill>
                <a:latin typeface="Arial"/>
                <a:ea typeface="DejaVu Sans"/>
              </a:rPr>
              <a:t>budgets annexes.</a:t>
            </a:r>
            <a:endParaRPr lang="fr-FR" sz="1800" b="0" strike="noStrike" spc="-1">
              <a:latin typeface="Arial"/>
            </a:endParaRPr>
          </a:p>
        </p:txBody>
      </p:sp>
      <p:sp>
        <p:nvSpPr>
          <p:cNvPr id="363"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2272926-5761-4BB7-B2B7-7D0D715B0D70}" type="slidenum">
              <a:rPr lang="fr-FR" sz="900" b="0" strike="noStrike" spc="-1">
                <a:solidFill>
                  <a:srgbClr val="8B8B8B"/>
                </a:solidFill>
                <a:latin typeface="Calibri"/>
                <a:ea typeface="DejaVu Sans"/>
              </a:rPr>
              <a:t>17</a:t>
            </a:fld>
            <a:endParaRPr lang="fr-FR" sz="900" b="0" strike="noStrike" spc="-1">
              <a:latin typeface="Arial"/>
            </a:endParaRPr>
          </a:p>
        </p:txBody>
      </p:sp>
      <p:pic>
        <p:nvPicPr>
          <p:cNvPr id="364" name="Image 1"/>
          <p:cNvPicPr/>
          <p:nvPr/>
        </p:nvPicPr>
        <p:blipFill>
          <a:blip r:embed="rId2"/>
          <a:srcRect r="49905" b="61932"/>
          <a:stretch/>
        </p:blipFill>
        <p:spPr>
          <a:xfrm>
            <a:off x="398880" y="1792440"/>
            <a:ext cx="7805880" cy="3532680"/>
          </a:xfrm>
          <a:prstGeom prst="rect">
            <a:avLst/>
          </a:prstGeom>
          <a:ln>
            <a:noFill/>
          </a:ln>
        </p:spPr>
      </p:pic>
      <p:sp>
        <p:nvSpPr>
          <p:cNvPr id="365" name="CustomShape 7"/>
          <p:cNvSpPr/>
          <p:nvPr/>
        </p:nvSpPr>
        <p:spPr>
          <a:xfrm>
            <a:off x="720000" y="6463440"/>
            <a:ext cx="61653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21C7E0B-248D-4A0E-8FF4-295A6ADF3C8F}" type="slidenum">
              <a:rPr lang="fr-FR" sz="900" b="0" strike="noStrike" spc="-1">
                <a:solidFill>
                  <a:srgbClr val="8B8B8B"/>
                </a:solidFill>
                <a:latin typeface="Calibri"/>
                <a:ea typeface="DejaVu Sans"/>
              </a:rPr>
              <a:t>18</a:t>
            </a:fld>
            <a:endParaRPr lang="fr-FR" sz="900" b="0" strike="noStrike" spc="-1">
              <a:latin typeface="Arial"/>
            </a:endParaRPr>
          </a:p>
        </p:txBody>
      </p:sp>
      <p:pic>
        <p:nvPicPr>
          <p:cNvPr id="367" name="Image 3"/>
          <p:cNvPicPr/>
          <p:nvPr/>
        </p:nvPicPr>
        <p:blipFill>
          <a:blip r:embed="rId2"/>
          <a:srcRect l="22284" t="10413" r="51151" b="61147"/>
          <a:stretch/>
        </p:blipFill>
        <p:spPr>
          <a:xfrm>
            <a:off x="5638320" y="1148400"/>
            <a:ext cx="3448440" cy="2072880"/>
          </a:xfrm>
          <a:prstGeom prst="rect">
            <a:avLst/>
          </a:prstGeom>
          <a:ln>
            <a:noFill/>
          </a:ln>
        </p:spPr>
      </p:pic>
      <p:sp>
        <p:nvSpPr>
          <p:cNvPr id="368" name="CustomShape 2"/>
          <p:cNvSpPr/>
          <p:nvPr/>
        </p:nvSpPr>
        <p:spPr>
          <a:xfrm>
            <a:off x="199080" y="296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L’Affichage des données natives XML </a:t>
            </a:r>
            <a:endParaRPr lang="fr-FR" sz="2400" b="0" strike="noStrike" spc="-1">
              <a:latin typeface="Arial"/>
            </a:endParaRPr>
          </a:p>
          <a:p>
            <a:pPr algn="ctr">
              <a:lnSpc>
                <a:spcPct val="100000"/>
              </a:lnSpc>
            </a:pPr>
            <a:endParaRPr lang="fr-FR" sz="2400" b="0" strike="noStrike" spc="-1">
              <a:latin typeface="Arial"/>
            </a:endParaRPr>
          </a:p>
        </p:txBody>
      </p:sp>
      <p:sp>
        <p:nvSpPr>
          <p:cNvPr id="369" name="CustomShape 3"/>
          <p:cNvSpPr/>
          <p:nvPr/>
        </p:nvSpPr>
        <p:spPr>
          <a:xfrm>
            <a:off x="199080" y="1447920"/>
            <a:ext cx="5435640" cy="2007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latin typeface="Calibri"/>
                <a:ea typeface="DejaVu Sans"/>
              </a:rPr>
              <a:t>Les données de paye au format XHL/XML  peuvent être affichées dans leur format natif.</a:t>
            </a:r>
            <a:endParaRPr lang="fr-FR" sz="1800" b="0" strike="noStrike" spc="-1">
              <a:latin typeface="Arial"/>
            </a:endParaRPr>
          </a:p>
          <a:p>
            <a:pPr algn="just">
              <a:lnSpc>
                <a:spcPct val="100000"/>
              </a:lnSpc>
            </a:pPr>
            <a:r>
              <a:rPr lang="fr-FR" sz="1800" b="0" strike="noStrike" spc="-1">
                <a:solidFill>
                  <a:srgbClr val="000000"/>
                </a:solidFill>
                <a:latin typeface="Calibri"/>
                <a:ea typeface="DejaVu Sans"/>
              </a:rPr>
              <a:t>Sélectionner le fichier à afficher dans l’onglet central, puis clic droit et clic sur  l’option </a:t>
            </a:r>
            <a:endParaRPr lang="fr-FR" sz="1800" b="0" strike="noStrike" spc="-1">
              <a:latin typeface="Arial"/>
            </a:endParaRPr>
          </a:p>
          <a:p>
            <a:pPr algn="just">
              <a:lnSpc>
                <a:spcPct val="100000"/>
              </a:lnSpc>
            </a:pPr>
            <a:r>
              <a:rPr lang="fr-FR" sz="1800" b="1" strike="noStrike" spc="-1">
                <a:solidFill>
                  <a:srgbClr val="000000"/>
                </a:solidFill>
                <a:latin typeface="Calibri"/>
                <a:ea typeface="DejaVu Sans"/>
              </a:rPr>
              <a:t>Afficher le code XML</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p:txBody>
      </p:sp>
      <p:sp>
        <p:nvSpPr>
          <p:cNvPr id="370" name="CustomShape 4"/>
          <p:cNvSpPr/>
          <p:nvPr/>
        </p:nvSpPr>
        <p:spPr>
          <a:xfrm>
            <a:off x="199080" y="3216960"/>
            <a:ext cx="8887680" cy="365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Calibri"/>
                <a:ea typeface="DejaVu Sans"/>
              </a:rPr>
              <a:t>Un éditeur de texte s’ouvre alors avec les données. </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Calibri"/>
                <a:ea typeface="DejaVu Sans"/>
              </a:rPr>
              <a:t>Pour aller à une ligne donnée du fichier, utiliser le raccourci clavier Ctrl + G et rentrer le numéro de ligne dans le dialogue.</a:t>
            </a:r>
            <a:endParaRPr lang="fr-FR" sz="1800" b="0" strike="noStrike" spc="-1">
              <a:latin typeface="Arial"/>
            </a:endParaRPr>
          </a:p>
          <a:p>
            <a:pPr>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Calibri"/>
                <a:ea typeface="DejaVu Sans"/>
              </a:rPr>
              <a:t>Voir le site Xemelios de la DGFIP pour l’interprétation des balises, ou utiliser le menu</a:t>
            </a:r>
            <a:endParaRPr lang="fr-FR" sz="1800" b="0" strike="noStrike" spc="-1">
              <a:latin typeface="Arial"/>
            </a:endParaRPr>
          </a:p>
          <a:p>
            <a:pPr algn="just">
              <a:lnSpc>
                <a:spcPct val="100000"/>
              </a:lnSpc>
            </a:pPr>
            <a:r>
              <a:rPr lang="fr-FR" sz="1800" b="1" strike="noStrike" spc="-1">
                <a:solidFill>
                  <a:srgbClr val="000000"/>
                </a:solidFill>
                <a:latin typeface="Calibri"/>
                <a:ea typeface="DejaVu Sans"/>
              </a:rPr>
              <a:t> Aide </a:t>
            </a:r>
            <a:r>
              <a:rPr lang="fr-FR" sz="1800" b="0" strike="noStrike" spc="-1">
                <a:solidFill>
                  <a:srgbClr val="000000"/>
                </a:solidFill>
                <a:latin typeface="Calibri"/>
                <a:ea typeface="DejaVu Sans"/>
              </a:rPr>
              <a:t>&gt; Aide de l’interface graphique Altaïr et suivre le lien dans la rubrique </a:t>
            </a:r>
            <a:endParaRPr lang="fr-FR" sz="1800" b="0" strike="noStrike" spc="-1">
              <a:latin typeface="Arial"/>
            </a:endParaRPr>
          </a:p>
          <a:p>
            <a:pPr algn="just">
              <a:lnSpc>
                <a:spcPct val="100000"/>
              </a:lnSpc>
            </a:pPr>
            <a:r>
              <a:rPr lang="fr-FR" sz="1800" b="0" strike="noStrike" spc="-1">
                <a:solidFill>
                  <a:srgbClr val="000000"/>
                </a:solidFill>
                <a:latin typeface="Calibri"/>
                <a:ea typeface="DejaVu Sans"/>
              </a:rPr>
              <a:t>« Le Schéma XML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371" name="CustomShape 5"/>
          <p:cNvSpPr/>
          <p:nvPr/>
        </p:nvSpPr>
        <p:spPr>
          <a:xfrm>
            <a:off x="1224000" y="6463440"/>
            <a:ext cx="56613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3029040" y="6356520"/>
            <a:ext cx="3082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  7-8-9 mars 2017</a:t>
            </a:r>
            <a:endParaRPr lang="fr-FR" sz="900" b="0" strike="noStrike" spc="-1">
              <a:latin typeface="Arial"/>
            </a:endParaRPr>
          </a:p>
        </p:txBody>
      </p:sp>
      <p:sp>
        <p:nvSpPr>
          <p:cNvPr id="373"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BD237D7-6D82-4D4C-A7F0-60E0F5CDC183}" type="slidenum">
              <a:rPr lang="fr-FR" sz="900" b="0" strike="noStrike" spc="-1">
                <a:solidFill>
                  <a:srgbClr val="8B8B8B"/>
                </a:solidFill>
                <a:latin typeface="Calibri"/>
                <a:ea typeface="DejaVu Sans"/>
              </a:rPr>
              <a:t>19</a:t>
            </a:fld>
            <a:endParaRPr lang="fr-FR" sz="900" b="0" strike="noStrike" spc="-1">
              <a:latin typeface="Arial"/>
            </a:endParaRPr>
          </a:p>
        </p:txBody>
      </p:sp>
      <p:pic>
        <p:nvPicPr>
          <p:cNvPr id="374" name="Image 4"/>
          <p:cNvPicPr/>
          <p:nvPr/>
        </p:nvPicPr>
        <p:blipFill>
          <a:blip r:embed="rId2"/>
          <a:srcRect l="18109" t="9665" r="31440" b="4606"/>
          <a:stretch/>
        </p:blipFill>
        <p:spPr>
          <a:xfrm>
            <a:off x="197640" y="748440"/>
            <a:ext cx="6141600" cy="5969520"/>
          </a:xfrm>
          <a:prstGeom prst="rect">
            <a:avLst/>
          </a:prstGeom>
          <a:ln>
            <a:noFill/>
          </a:ln>
        </p:spPr>
      </p:pic>
      <p:sp>
        <p:nvSpPr>
          <p:cNvPr id="375" name="CustomShape 3"/>
          <p:cNvSpPr/>
          <p:nvPr/>
        </p:nvSpPr>
        <p:spPr>
          <a:xfrm>
            <a:off x="6571080" y="1052640"/>
            <a:ext cx="19407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En-tête XML</a:t>
            </a:r>
            <a:endParaRPr lang="fr-FR" sz="1800" b="0" strike="noStrike" spc="-1">
              <a:latin typeface="Arial"/>
            </a:endParaRPr>
          </a:p>
        </p:txBody>
      </p:sp>
      <p:sp>
        <p:nvSpPr>
          <p:cNvPr id="376" name="CustomShape 4"/>
          <p:cNvSpPr/>
          <p:nvPr/>
        </p:nvSpPr>
        <p:spPr>
          <a:xfrm>
            <a:off x="6571080" y="1992960"/>
            <a:ext cx="19407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Année, Mois</a:t>
            </a:r>
            <a:endParaRPr lang="fr-FR" sz="1800" b="0" strike="noStrike" spc="-1">
              <a:latin typeface="Arial"/>
            </a:endParaRPr>
          </a:p>
        </p:txBody>
      </p:sp>
      <p:sp>
        <p:nvSpPr>
          <p:cNvPr id="377" name="CustomShape 5"/>
          <p:cNvSpPr/>
          <p:nvPr/>
        </p:nvSpPr>
        <p:spPr>
          <a:xfrm>
            <a:off x="6571080" y="2742120"/>
            <a:ext cx="1940760" cy="91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Budget, Employeur, </a:t>
            </a:r>
            <a:endParaRPr lang="fr-FR" sz="1800" b="0" strike="noStrike" spc="-1">
              <a:latin typeface="Arial"/>
            </a:endParaRPr>
          </a:p>
          <a:p>
            <a:pPr>
              <a:lnSpc>
                <a:spcPct val="100000"/>
              </a:lnSpc>
            </a:pPr>
            <a:r>
              <a:rPr lang="fr-FR" sz="1800" b="0" strike="noStrike" spc="-1">
                <a:solidFill>
                  <a:srgbClr val="000000"/>
                </a:solidFill>
                <a:latin typeface="Calibri"/>
                <a:ea typeface="DejaVu Sans"/>
              </a:rPr>
              <a:t>Siret</a:t>
            </a:r>
            <a:endParaRPr lang="fr-FR" sz="1800" b="0" strike="noStrike" spc="-1">
              <a:latin typeface="Arial"/>
            </a:endParaRPr>
          </a:p>
        </p:txBody>
      </p:sp>
      <p:sp>
        <p:nvSpPr>
          <p:cNvPr id="378" name="CustomShape 6"/>
          <p:cNvSpPr/>
          <p:nvPr/>
        </p:nvSpPr>
        <p:spPr>
          <a:xfrm>
            <a:off x="6571080" y="5020200"/>
            <a:ext cx="1940760" cy="9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Début des payes</a:t>
            </a:r>
            <a:endParaRPr lang="fr-FR" sz="1800" b="0" strike="noStrike" spc="-1">
              <a:latin typeface="Arial"/>
            </a:endParaRPr>
          </a:p>
          <a:p>
            <a:pPr>
              <a:lnSpc>
                <a:spcPct val="100000"/>
              </a:lnSpc>
            </a:pPr>
            <a:endParaRPr lang="fr-FR" sz="1800" b="0" strike="noStrike" spc="-1">
              <a:latin typeface="Arial"/>
            </a:endParaRPr>
          </a:p>
        </p:txBody>
      </p:sp>
      <p:sp>
        <p:nvSpPr>
          <p:cNvPr id="379" name="CustomShape 7"/>
          <p:cNvSpPr/>
          <p:nvPr/>
        </p:nvSpPr>
        <p:spPr>
          <a:xfrm flipH="1" flipV="1">
            <a:off x="2067120" y="5238360"/>
            <a:ext cx="4423680" cy="720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80" name="CustomShape 8"/>
          <p:cNvSpPr/>
          <p:nvPr/>
        </p:nvSpPr>
        <p:spPr>
          <a:xfrm flipH="1" flipV="1">
            <a:off x="1859040" y="3024000"/>
            <a:ext cx="4704480" cy="1692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81" name="CustomShape 9"/>
          <p:cNvSpPr/>
          <p:nvPr/>
        </p:nvSpPr>
        <p:spPr>
          <a:xfrm flipH="1">
            <a:off x="2293200" y="2177640"/>
            <a:ext cx="4270680" cy="36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82" name="CustomShape 10"/>
          <p:cNvSpPr/>
          <p:nvPr/>
        </p:nvSpPr>
        <p:spPr>
          <a:xfrm>
            <a:off x="759240" y="2011680"/>
            <a:ext cx="654480" cy="4003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3" name="CustomShape 11"/>
          <p:cNvSpPr/>
          <p:nvPr/>
        </p:nvSpPr>
        <p:spPr>
          <a:xfrm>
            <a:off x="797400" y="2953440"/>
            <a:ext cx="1006560" cy="22932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4" name="CustomShape 12"/>
          <p:cNvSpPr/>
          <p:nvPr/>
        </p:nvSpPr>
        <p:spPr>
          <a:xfrm>
            <a:off x="797400" y="5094360"/>
            <a:ext cx="1229760" cy="3124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5" name="CustomShape 13"/>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L’Affichage des données natives XML </a:t>
            </a:r>
            <a:endParaRPr lang="fr-FR" sz="2400" b="0" strike="noStrike" spc="-1">
              <a:latin typeface="Arial"/>
            </a:endParaRPr>
          </a:p>
          <a:p>
            <a:pPr algn="ctr">
              <a:lnSpc>
                <a:spcPct val="100000"/>
              </a:lnSpc>
            </a:pPr>
            <a:endParaRPr lang="fr-FR" sz="2400" b="0" strike="noStrike" spc="-1">
              <a:latin typeface="Arial"/>
            </a:endParaRPr>
          </a:p>
        </p:txBody>
      </p:sp>
      <p:sp>
        <p:nvSpPr>
          <p:cNvPr id="386" name="CustomShape 14"/>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CustomShape 1"/>
          <p:cNvSpPr/>
          <p:nvPr/>
        </p:nvSpPr>
        <p:spPr>
          <a:xfrm>
            <a:off x="1511640" y="114480"/>
            <a:ext cx="6258600" cy="415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latin typeface="Times New Roman"/>
                <a:ea typeface="ヒラギノ角ゴ Pro W3"/>
              </a:rPr>
              <a:t>SOMMAIRE</a:t>
            </a:r>
            <a:endParaRPr lang="fr-FR" sz="2400" b="0" strike="noStrike" spc="-1">
              <a:latin typeface="Arial"/>
            </a:endParaRPr>
          </a:p>
        </p:txBody>
      </p:sp>
      <p:sp>
        <p:nvSpPr>
          <p:cNvPr id="165" name="CustomShape 2"/>
          <p:cNvSpPr/>
          <p:nvPr/>
        </p:nvSpPr>
        <p:spPr>
          <a:xfrm>
            <a:off x="324360" y="1052280"/>
            <a:ext cx="8491680" cy="4646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720" indent="-337680">
              <a:lnSpc>
                <a:spcPct val="100000"/>
              </a:lnSpc>
            </a:pPr>
            <a:r>
              <a:rPr lang="fr-FR" sz="1800" b="1" strike="noStrike" spc="-1">
                <a:solidFill>
                  <a:srgbClr val="0000CC"/>
                </a:solidFill>
                <a:latin typeface="Times New Roman"/>
                <a:ea typeface="DejaVu Sans"/>
              </a:rPr>
              <a:t>L’ENVIRONNEMENT LINUX : NOTIONS DE BASE</a:t>
            </a:r>
            <a:endParaRPr lang="fr-FR" sz="1800" b="0" strike="noStrike" spc="-1">
              <a:latin typeface="Arial"/>
            </a:endParaRPr>
          </a:p>
          <a:p>
            <a:pPr marL="720" indent="-337680">
              <a:lnSpc>
                <a:spcPct val="100000"/>
              </a:lnSpc>
            </a:pPr>
            <a:endParaRPr lang="fr-FR" sz="1800" b="0" strike="noStrike" spc="-1">
              <a:latin typeface="Arial"/>
            </a:endParaRPr>
          </a:p>
          <a:p>
            <a:pPr marL="720" indent="-337680">
              <a:lnSpc>
                <a:spcPct val="100000"/>
              </a:lnSpc>
            </a:pPr>
            <a:r>
              <a:rPr lang="fr-FR" sz="1800" b="1" strike="noStrike" spc="-1">
                <a:solidFill>
                  <a:srgbClr val="0000CC"/>
                </a:solidFill>
                <a:latin typeface="Times New Roman"/>
                <a:ea typeface="DejaVu Sans"/>
              </a:rPr>
              <a:t>PRÉSENTATION GÉNÉRALE DE L’INTERFACE</a:t>
            </a:r>
            <a:endParaRPr lang="fr-FR" sz="1800" b="0" strike="noStrike" spc="-1">
              <a:latin typeface="Arial"/>
            </a:endParaRPr>
          </a:p>
          <a:p>
            <a:pPr marL="720" indent="-337680">
              <a:lnSpc>
                <a:spcPct val="100000"/>
              </a:lnSpc>
            </a:pP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Lancer l’application</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Les fonctionnalités de base</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Copier les données de paye sur le PC dédié</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Importer les données de paye dans l’interface</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Utiliser les dialogues de paramétrage</a:t>
            </a:r>
            <a:endParaRPr lang="fr-FR" sz="1800" b="0" strike="noStrike" spc="-1">
              <a:latin typeface="Arial"/>
            </a:endParaRPr>
          </a:p>
          <a:p>
            <a:pPr>
              <a:lnSpc>
                <a:spcPct val="100000"/>
              </a:lnSpc>
            </a:pPr>
            <a:endParaRPr lang="fr-FR" sz="1800" b="0" strike="noStrike" spc="-1">
              <a:latin typeface="Arial"/>
            </a:endParaRPr>
          </a:p>
          <a:p>
            <a:pPr marL="1800">
              <a:lnSpc>
                <a:spcPct val="100000"/>
              </a:lnSpc>
            </a:pPr>
            <a:r>
              <a:rPr lang="fr-FR" sz="1800" b="1" strike="noStrike" spc="-1">
                <a:solidFill>
                  <a:srgbClr val="0000CC"/>
                </a:solidFill>
                <a:latin typeface="Times New Roman"/>
                <a:ea typeface="DejaVu Sans"/>
              </a:rPr>
              <a:t>PRODUIRE LES DONNÉES</a:t>
            </a:r>
            <a:endParaRPr lang="fr-FR" sz="1800" b="0" strike="noStrike" spc="-1">
              <a:latin typeface="Arial"/>
            </a:endParaRPr>
          </a:p>
          <a:p>
            <a:pPr marL="1800">
              <a:lnSpc>
                <a:spcPct val="100000"/>
              </a:lnSpc>
            </a:pP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Produire les bases de données CSV</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Exporter/Archiver/Désarchiver les données XHL</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Contrôler la fiabilité de la paye dématérialisée</a:t>
            </a:r>
            <a:endParaRPr lang="fr-FR" sz="1800" b="0" strike="noStrike" spc="-1">
              <a:latin typeface="Arial"/>
            </a:endParaRPr>
          </a:p>
          <a:p>
            <a:pPr marL="285840" indent="-280440">
              <a:lnSpc>
                <a:spcPct val="100000"/>
              </a:lnSpc>
              <a:buClr>
                <a:srgbClr val="000000"/>
              </a:buClr>
              <a:buFont typeface="Wingdings" charset="2"/>
              <a:buChar char=""/>
            </a:pPr>
            <a:r>
              <a:rPr lang="fr-FR" sz="1800" b="1" strike="noStrike" spc="-1">
                <a:solidFill>
                  <a:srgbClr val="0000CC"/>
                </a:solidFill>
                <a:latin typeface="Times New Roman"/>
                <a:ea typeface="DejaVu Sans"/>
              </a:rPr>
              <a:t>Générer le rapport d’automatisation de tests réglementaires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166"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7CF4E34-A081-4740-92D8-080423477DE7}" type="slidenum">
              <a:rPr lang="fr-FR" sz="900" b="0" strike="noStrike" spc="-1">
                <a:solidFill>
                  <a:srgbClr val="8B8B8B"/>
                </a:solidFill>
                <a:latin typeface="Calibri"/>
                <a:ea typeface="DejaVu Sans"/>
              </a:rPr>
              <a:t>2</a:t>
            </a:fld>
            <a:endParaRPr lang="fr-FR" sz="900" b="0" strike="noStrike" spc="-1">
              <a:latin typeface="Arial"/>
            </a:endParaRPr>
          </a:p>
        </p:txBody>
      </p:sp>
      <p:sp>
        <p:nvSpPr>
          <p:cNvPr id="167" name="CustomShape 4"/>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64B0152-F733-4F48-9E1D-456D3265C656}" type="slidenum">
              <a:rPr lang="fr-FR" sz="900" b="0" strike="noStrike" spc="-1">
                <a:solidFill>
                  <a:srgbClr val="8B8B8B"/>
                </a:solidFill>
                <a:latin typeface="Calibri"/>
                <a:ea typeface="DejaVu Sans"/>
              </a:rPr>
              <a:t>20</a:t>
            </a:fld>
            <a:endParaRPr lang="fr-FR" sz="900" b="0" strike="noStrike" spc="-1">
              <a:latin typeface="Arial"/>
            </a:endParaRPr>
          </a:p>
        </p:txBody>
      </p:sp>
      <p:sp>
        <p:nvSpPr>
          <p:cNvPr id="388" name="CustomShape 2"/>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L’Affichage des données natives XML </a:t>
            </a:r>
            <a:endParaRPr lang="fr-FR" sz="2400" b="0" strike="noStrike" spc="-1">
              <a:latin typeface="Arial"/>
            </a:endParaRPr>
          </a:p>
          <a:p>
            <a:pPr algn="ctr">
              <a:lnSpc>
                <a:spcPct val="100000"/>
              </a:lnSpc>
            </a:pPr>
            <a:endParaRPr lang="fr-FR" sz="2400" b="0" strike="noStrike" spc="-1">
              <a:latin typeface="Arial"/>
            </a:endParaRPr>
          </a:p>
        </p:txBody>
      </p:sp>
      <p:pic>
        <p:nvPicPr>
          <p:cNvPr id="389" name="Image 4"/>
          <p:cNvPicPr/>
          <p:nvPr/>
        </p:nvPicPr>
        <p:blipFill>
          <a:blip r:embed="rId2"/>
          <a:srcRect l="23203" t="13440" r="46611" b="10758"/>
          <a:stretch/>
        </p:blipFill>
        <p:spPr>
          <a:xfrm>
            <a:off x="1086840" y="754920"/>
            <a:ext cx="3918960" cy="5540760"/>
          </a:xfrm>
          <a:prstGeom prst="rect">
            <a:avLst/>
          </a:prstGeom>
          <a:ln>
            <a:noFill/>
          </a:ln>
        </p:spPr>
      </p:pic>
      <p:sp>
        <p:nvSpPr>
          <p:cNvPr id="390" name="CustomShape 3"/>
          <p:cNvSpPr/>
          <p:nvPr/>
        </p:nvSpPr>
        <p:spPr>
          <a:xfrm>
            <a:off x="990720" y="2026800"/>
            <a:ext cx="4118760" cy="42120"/>
          </a:xfrm>
          <a:prstGeom prst="rect">
            <a:avLst/>
          </a:prstGeom>
          <a:ln>
            <a:noFill/>
          </a:ln>
        </p:spPr>
        <p:style>
          <a:lnRef idx="2">
            <a:schemeClr val="accent6"/>
          </a:lnRef>
          <a:fillRef idx="1">
            <a:schemeClr val="lt1"/>
          </a:fillRef>
          <a:effectRef idx="0">
            <a:schemeClr val="accent6"/>
          </a:effectRef>
          <a:fontRef idx="minor"/>
        </p:style>
      </p:sp>
      <p:sp>
        <p:nvSpPr>
          <p:cNvPr id="391" name="CustomShape 4"/>
          <p:cNvSpPr/>
          <p:nvPr/>
        </p:nvSpPr>
        <p:spPr>
          <a:xfrm>
            <a:off x="1158120" y="2507040"/>
            <a:ext cx="4118760" cy="42120"/>
          </a:xfrm>
          <a:prstGeom prst="rect">
            <a:avLst/>
          </a:prstGeom>
          <a:ln>
            <a:noFill/>
          </a:ln>
        </p:spPr>
        <p:style>
          <a:lnRef idx="2">
            <a:schemeClr val="accent6"/>
          </a:lnRef>
          <a:fillRef idx="1">
            <a:schemeClr val="lt1"/>
          </a:fillRef>
          <a:effectRef idx="0">
            <a:schemeClr val="accent6"/>
          </a:effectRef>
          <a:fontRef idx="minor"/>
        </p:style>
      </p:sp>
      <p:sp>
        <p:nvSpPr>
          <p:cNvPr id="392" name="CustomShape 5"/>
          <p:cNvSpPr/>
          <p:nvPr/>
        </p:nvSpPr>
        <p:spPr>
          <a:xfrm>
            <a:off x="967680" y="3322080"/>
            <a:ext cx="4118760" cy="42120"/>
          </a:xfrm>
          <a:prstGeom prst="rect">
            <a:avLst/>
          </a:prstGeom>
          <a:ln>
            <a:noFill/>
          </a:ln>
        </p:spPr>
        <p:style>
          <a:lnRef idx="2">
            <a:schemeClr val="accent6"/>
          </a:lnRef>
          <a:fillRef idx="1">
            <a:schemeClr val="lt1"/>
          </a:fillRef>
          <a:effectRef idx="0">
            <a:schemeClr val="accent6"/>
          </a:effectRef>
          <a:fontRef idx="minor"/>
        </p:style>
      </p:sp>
      <p:sp>
        <p:nvSpPr>
          <p:cNvPr id="393" name="CustomShape 6"/>
          <p:cNvSpPr/>
          <p:nvPr/>
        </p:nvSpPr>
        <p:spPr>
          <a:xfrm>
            <a:off x="967680" y="2507040"/>
            <a:ext cx="4118760" cy="42120"/>
          </a:xfrm>
          <a:prstGeom prst="rect">
            <a:avLst/>
          </a:prstGeom>
          <a:ln>
            <a:noFill/>
          </a:ln>
        </p:spPr>
        <p:style>
          <a:lnRef idx="2">
            <a:schemeClr val="accent6"/>
          </a:lnRef>
          <a:fillRef idx="1">
            <a:schemeClr val="lt1"/>
          </a:fillRef>
          <a:effectRef idx="0">
            <a:schemeClr val="accent6"/>
          </a:effectRef>
          <a:fontRef idx="minor"/>
        </p:style>
      </p:sp>
      <p:sp>
        <p:nvSpPr>
          <p:cNvPr id="394" name="CustomShape 7"/>
          <p:cNvSpPr/>
          <p:nvPr/>
        </p:nvSpPr>
        <p:spPr>
          <a:xfrm>
            <a:off x="990720" y="3652560"/>
            <a:ext cx="4118760" cy="42120"/>
          </a:xfrm>
          <a:prstGeom prst="rect">
            <a:avLst/>
          </a:prstGeom>
          <a:ln>
            <a:noFill/>
          </a:ln>
        </p:spPr>
        <p:style>
          <a:lnRef idx="2">
            <a:schemeClr val="accent6"/>
          </a:lnRef>
          <a:fillRef idx="1">
            <a:schemeClr val="lt1"/>
          </a:fillRef>
          <a:effectRef idx="0">
            <a:schemeClr val="accent6"/>
          </a:effectRef>
          <a:fontRef idx="minor"/>
        </p:style>
      </p:sp>
      <p:sp>
        <p:nvSpPr>
          <p:cNvPr id="395" name="CustomShape 8"/>
          <p:cNvSpPr/>
          <p:nvPr/>
        </p:nvSpPr>
        <p:spPr>
          <a:xfrm>
            <a:off x="1325880" y="3528000"/>
            <a:ext cx="1063080" cy="126000"/>
          </a:xfrm>
          <a:prstGeom prst="rect">
            <a:avLst/>
          </a:prstGeom>
          <a:ln>
            <a:noFill/>
          </a:ln>
        </p:spPr>
        <p:style>
          <a:lnRef idx="2">
            <a:schemeClr val="accent6"/>
          </a:lnRef>
          <a:fillRef idx="1">
            <a:schemeClr val="lt1"/>
          </a:fillRef>
          <a:effectRef idx="0">
            <a:schemeClr val="accent6"/>
          </a:effectRef>
          <a:fontRef idx="minor"/>
        </p:style>
      </p:sp>
      <p:sp>
        <p:nvSpPr>
          <p:cNvPr id="396" name="CustomShape 9"/>
          <p:cNvSpPr/>
          <p:nvPr/>
        </p:nvSpPr>
        <p:spPr>
          <a:xfrm>
            <a:off x="5509440" y="726840"/>
            <a:ext cx="2488320" cy="57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Début du bulletin de paye</a:t>
            </a:r>
            <a:endParaRPr lang="fr-FR" sz="1600" b="0" strike="noStrike" spc="-1">
              <a:latin typeface="Arial"/>
            </a:endParaRPr>
          </a:p>
        </p:txBody>
      </p:sp>
      <p:sp>
        <p:nvSpPr>
          <p:cNvPr id="397" name="CustomShape 10"/>
          <p:cNvSpPr/>
          <p:nvPr/>
        </p:nvSpPr>
        <p:spPr>
          <a:xfrm>
            <a:off x="5475600" y="1249560"/>
            <a:ext cx="2663280" cy="106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Caractéristiques de l’agent : nom, prénom, matricule, statut, grade, échelon, indice…</a:t>
            </a:r>
            <a:endParaRPr lang="fr-FR" sz="1600" b="0" strike="noStrike" spc="-1">
              <a:latin typeface="Arial"/>
            </a:endParaRPr>
          </a:p>
        </p:txBody>
      </p:sp>
      <p:sp>
        <p:nvSpPr>
          <p:cNvPr id="398" name="CustomShape 11"/>
          <p:cNvSpPr/>
          <p:nvPr/>
        </p:nvSpPr>
        <p:spPr>
          <a:xfrm>
            <a:off x="6027480" y="3762000"/>
            <a:ext cx="1882440" cy="57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Service, NBI, quotité</a:t>
            </a:r>
            <a:endParaRPr lang="fr-FR" sz="1600" b="0" strike="noStrike" spc="-1">
              <a:latin typeface="Arial"/>
            </a:endParaRPr>
          </a:p>
        </p:txBody>
      </p:sp>
      <p:sp>
        <p:nvSpPr>
          <p:cNvPr id="399" name="CustomShape 12"/>
          <p:cNvSpPr/>
          <p:nvPr/>
        </p:nvSpPr>
        <p:spPr>
          <a:xfrm>
            <a:off x="6164640" y="4329360"/>
            <a:ext cx="1794600" cy="130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Début des lignes de paye : Traitement, Indemnités, Cotisations…</a:t>
            </a:r>
            <a:endParaRPr lang="fr-FR" sz="1600" b="0" strike="noStrike" spc="-1">
              <a:latin typeface="Arial"/>
            </a:endParaRPr>
          </a:p>
        </p:txBody>
      </p:sp>
      <p:sp>
        <p:nvSpPr>
          <p:cNvPr id="400" name="CustomShape 13"/>
          <p:cNvSpPr/>
          <p:nvPr/>
        </p:nvSpPr>
        <p:spPr>
          <a:xfrm flipH="1">
            <a:off x="3887280" y="1788120"/>
            <a:ext cx="158112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1" name="CustomShape 14"/>
          <p:cNvSpPr/>
          <p:nvPr/>
        </p:nvSpPr>
        <p:spPr>
          <a:xfrm flipH="1">
            <a:off x="4679640" y="3931560"/>
            <a:ext cx="132444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2" name="CustomShape 15"/>
          <p:cNvSpPr/>
          <p:nvPr/>
        </p:nvSpPr>
        <p:spPr>
          <a:xfrm flipH="1">
            <a:off x="2539440" y="4915080"/>
            <a:ext cx="3568320" cy="57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3" name="CustomShape 16"/>
          <p:cNvSpPr/>
          <p:nvPr/>
        </p:nvSpPr>
        <p:spPr>
          <a:xfrm>
            <a:off x="1325880" y="4748040"/>
            <a:ext cx="1213560" cy="2394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4" name="CustomShape 17"/>
          <p:cNvSpPr/>
          <p:nvPr/>
        </p:nvSpPr>
        <p:spPr>
          <a:xfrm>
            <a:off x="1158120" y="3602520"/>
            <a:ext cx="1381320" cy="6231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5" name="CustomShape 18"/>
          <p:cNvSpPr/>
          <p:nvPr/>
        </p:nvSpPr>
        <p:spPr>
          <a:xfrm>
            <a:off x="1240200" y="927000"/>
            <a:ext cx="851760" cy="1569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6" name="CustomShape 19"/>
          <p:cNvSpPr/>
          <p:nvPr/>
        </p:nvSpPr>
        <p:spPr>
          <a:xfrm>
            <a:off x="990720" y="647640"/>
            <a:ext cx="2034720" cy="2761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7" name="CustomShape 20"/>
          <p:cNvSpPr/>
          <p:nvPr/>
        </p:nvSpPr>
        <p:spPr>
          <a:xfrm flipH="1">
            <a:off x="3038760" y="896040"/>
            <a:ext cx="240840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8" name="CustomShape 21"/>
          <p:cNvSpPr/>
          <p:nvPr/>
        </p:nvSpPr>
        <p:spPr>
          <a:xfrm>
            <a:off x="3940200" y="5363280"/>
            <a:ext cx="1409760" cy="57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Libellé et Montant</a:t>
            </a:r>
            <a:endParaRPr lang="fr-FR" sz="1600" b="0" strike="noStrike" spc="-1">
              <a:latin typeface="Arial"/>
            </a:endParaRPr>
          </a:p>
        </p:txBody>
      </p:sp>
      <p:sp>
        <p:nvSpPr>
          <p:cNvPr id="409" name="CustomShape 22"/>
          <p:cNvSpPr/>
          <p:nvPr/>
        </p:nvSpPr>
        <p:spPr>
          <a:xfrm flipH="1" flipV="1">
            <a:off x="3520800" y="5282640"/>
            <a:ext cx="362880" cy="29160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10" name="CustomShape 23"/>
          <p:cNvSpPr/>
          <p:nvPr/>
        </p:nvSpPr>
        <p:spPr>
          <a:xfrm flipH="1">
            <a:off x="2815920" y="5652720"/>
            <a:ext cx="1067760" cy="17280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11" name="CustomShape 24"/>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CustomShape 1"/>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13"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0A8C5E2-9BA8-4249-896C-B48571FF285F}" type="slidenum">
              <a:rPr lang="fr-FR" sz="900" b="0" strike="noStrike" spc="-1">
                <a:solidFill>
                  <a:srgbClr val="8B8B8B"/>
                </a:solidFill>
                <a:latin typeface="Calibri"/>
                <a:ea typeface="DejaVu Sans"/>
              </a:rPr>
              <a:t>21</a:t>
            </a:fld>
            <a:endParaRPr lang="fr-FR" sz="900" b="0" strike="noStrike" spc="-1">
              <a:latin typeface="Arial"/>
            </a:endParaRPr>
          </a:p>
        </p:txBody>
      </p:sp>
      <p:sp>
        <p:nvSpPr>
          <p:cNvPr id="414" name="CustomShape 3"/>
          <p:cNvSpPr/>
          <p:nvPr/>
        </p:nvSpPr>
        <p:spPr>
          <a:xfrm>
            <a:off x="197640" y="32400"/>
            <a:ext cx="8887680" cy="495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L’Affichage des données natives XML </a:t>
            </a:r>
            <a:endParaRPr lang="fr-FR" sz="2400" b="0" strike="noStrike" spc="-1">
              <a:latin typeface="Arial"/>
            </a:endParaRPr>
          </a:p>
          <a:p>
            <a:pPr algn="ctr">
              <a:lnSpc>
                <a:spcPct val="100000"/>
              </a:lnSpc>
            </a:pPr>
            <a:endParaRPr lang="fr-FR" sz="2400" b="0" strike="noStrike" spc="-1">
              <a:latin typeface="Arial"/>
            </a:endParaRPr>
          </a:p>
        </p:txBody>
      </p:sp>
      <p:pic>
        <p:nvPicPr>
          <p:cNvPr id="415" name="Image 6"/>
          <p:cNvPicPr/>
          <p:nvPr/>
        </p:nvPicPr>
        <p:blipFill>
          <a:blip r:embed="rId2"/>
          <a:srcRect l="25826" t="15364" r="51295" b="23932"/>
          <a:stretch/>
        </p:blipFill>
        <p:spPr>
          <a:xfrm>
            <a:off x="600480" y="895320"/>
            <a:ext cx="3796560" cy="5672160"/>
          </a:xfrm>
          <a:prstGeom prst="rect">
            <a:avLst/>
          </a:prstGeom>
          <a:ln>
            <a:noFill/>
          </a:ln>
        </p:spPr>
      </p:pic>
      <p:sp>
        <p:nvSpPr>
          <p:cNvPr id="416" name="CustomShape 4"/>
          <p:cNvSpPr/>
          <p:nvPr/>
        </p:nvSpPr>
        <p:spPr>
          <a:xfrm>
            <a:off x="2445480" y="2462760"/>
            <a:ext cx="2634840" cy="57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Dernière ligne de cotisation</a:t>
            </a:r>
            <a:endParaRPr lang="fr-FR" sz="1600" b="0" strike="noStrike" spc="-1">
              <a:latin typeface="Arial"/>
            </a:endParaRPr>
          </a:p>
        </p:txBody>
      </p:sp>
      <p:sp>
        <p:nvSpPr>
          <p:cNvPr id="417" name="CustomShape 5"/>
          <p:cNvSpPr/>
          <p:nvPr/>
        </p:nvSpPr>
        <p:spPr>
          <a:xfrm>
            <a:off x="4806360" y="2678400"/>
            <a:ext cx="2634840" cy="33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Fin des lignes de paye</a:t>
            </a:r>
            <a:endParaRPr lang="fr-FR" sz="1600" b="0" strike="noStrike" spc="-1">
              <a:latin typeface="Arial"/>
            </a:endParaRPr>
          </a:p>
        </p:txBody>
      </p:sp>
      <p:sp>
        <p:nvSpPr>
          <p:cNvPr id="418" name="CustomShape 6"/>
          <p:cNvSpPr/>
          <p:nvPr/>
        </p:nvSpPr>
        <p:spPr>
          <a:xfrm>
            <a:off x="4730400" y="4124160"/>
            <a:ext cx="2711160" cy="848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Nombre d’heures, Brut et Net, Cumuls annuels</a:t>
            </a:r>
            <a:endParaRPr lang="fr-FR" sz="1600" b="0" strike="noStrike" spc="-1">
              <a:latin typeface="Arial"/>
            </a:endParaRPr>
          </a:p>
          <a:p>
            <a:pPr>
              <a:lnSpc>
                <a:spcPct val="100000"/>
              </a:lnSpc>
            </a:pPr>
            <a:endParaRPr lang="fr-FR" sz="1600" b="0" strike="noStrike" spc="-1">
              <a:latin typeface="Arial"/>
            </a:endParaRPr>
          </a:p>
        </p:txBody>
      </p:sp>
      <p:sp>
        <p:nvSpPr>
          <p:cNvPr id="419" name="CustomShape 7"/>
          <p:cNvSpPr/>
          <p:nvPr/>
        </p:nvSpPr>
        <p:spPr>
          <a:xfrm>
            <a:off x="4276800" y="5769000"/>
            <a:ext cx="2854080" cy="57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Calibri"/>
                <a:ea typeface="DejaVu Sans"/>
              </a:rPr>
              <a:t>Fin du bulletin de paye</a:t>
            </a:r>
            <a:endParaRPr lang="fr-FR" sz="1600" b="0" strike="noStrike" spc="-1">
              <a:latin typeface="Arial"/>
            </a:endParaRPr>
          </a:p>
          <a:p>
            <a:pPr>
              <a:lnSpc>
                <a:spcPct val="100000"/>
              </a:lnSpc>
            </a:pPr>
            <a:r>
              <a:rPr lang="fr-FR" sz="1600" b="0" strike="noStrike" spc="-1">
                <a:solidFill>
                  <a:srgbClr val="000000"/>
                </a:solidFill>
                <a:latin typeface="Calibri"/>
                <a:ea typeface="DejaVu Sans"/>
              </a:rPr>
              <a:t>Bulletin de paye suivant</a:t>
            </a:r>
            <a:endParaRPr lang="fr-FR" sz="1600" b="0" strike="noStrike" spc="-1">
              <a:latin typeface="Arial"/>
            </a:endParaRPr>
          </a:p>
        </p:txBody>
      </p:sp>
      <p:sp>
        <p:nvSpPr>
          <p:cNvPr id="420" name="CustomShape 8"/>
          <p:cNvSpPr/>
          <p:nvPr/>
        </p:nvSpPr>
        <p:spPr>
          <a:xfrm flipH="1">
            <a:off x="2825280" y="6356520"/>
            <a:ext cx="1444320" cy="360"/>
          </a:xfrm>
          <a:custGeom>
            <a:avLst/>
            <a:gdLst/>
            <a:ahLst/>
            <a:cxnLst/>
            <a:rect l="l" t="t" r="r" b="b"/>
            <a:pathLst>
              <a:path w="21600" h="21600">
                <a:moveTo>
                  <a:pt x="0" y="0"/>
                </a:moveTo>
                <a:lnTo>
                  <a:pt x="21600" y="21600"/>
                </a:lnTo>
              </a:path>
            </a:pathLst>
          </a:custGeom>
          <a:noFill/>
          <a:ln w="2844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21" name="CustomShape 9"/>
          <p:cNvSpPr/>
          <p:nvPr/>
        </p:nvSpPr>
        <p:spPr>
          <a:xfrm flipH="1">
            <a:off x="2434680" y="2891520"/>
            <a:ext cx="2225160" cy="9000"/>
          </a:xfrm>
          <a:custGeom>
            <a:avLst/>
            <a:gdLst/>
            <a:ahLst/>
            <a:cxnLst/>
            <a:rect l="l" t="t" r="r" b="b"/>
            <a:pathLst>
              <a:path w="21600" h="21600">
                <a:moveTo>
                  <a:pt x="0" y="0"/>
                </a:moveTo>
                <a:lnTo>
                  <a:pt x="21600" y="21600"/>
                </a:lnTo>
              </a:path>
            </a:pathLst>
          </a:custGeom>
          <a:noFill/>
          <a:ln w="2844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22" name="CustomShape 10"/>
          <p:cNvSpPr/>
          <p:nvPr/>
        </p:nvSpPr>
        <p:spPr>
          <a:xfrm>
            <a:off x="705240" y="2801160"/>
            <a:ext cx="1596600" cy="2523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3" name="CustomShape 11"/>
          <p:cNvSpPr/>
          <p:nvPr/>
        </p:nvSpPr>
        <p:spPr>
          <a:xfrm>
            <a:off x="492840" y="6027120"/>
            <a:ext cx="2219400" cy="58104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576360" y="1449360"/>
            <a:ext cx="7986240" cy="71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nSpc>
                <a:spcPct val="100000"/>
              </a:lnSpc>
            </a:pPr>
            <a:endParaRPr lang="fr-FR" sz="1800" b="0" strike="noStrike" spc="-1">
              <a:latin typeface="Arial"/>
            </a:endParaRPr>
          </a:p>
        </p:txBody>
      </p:sp>
      <p:pic>
        <p:nvPicPr>
          <p:cNvPr id="425" name="Image 263"/>
          <p:cNvPicPr/>
          <p:nvPr/>
        </p:nvPicPr>
        <p:blipFill>
          <a:blip r:embed="rId2"/>
          <a:srcRect l="34251" t="5156" r="21603" b="41437"/>
          <a:stretch/>
        </p:blipFill>
        <p:spPr>
          <a:xfrm>
            <a:off x="2144880" y="1080000"/>
            <a:ext cx="4976640" cy="3020760"/>
          </a:xfrm>
          <a:prstGeom prst="rect">
            <a:avLst/>
          </a:prstGeom>
          <a:ln>
            <a:noFill/>
          </a:ln>
        </p:spPr>
      </p:pic>
      <p:sp>
        <p:nvSpPr>
          <p:cNvPr id="426" name="CustomShape 2"/>
          <p:cNvSpPr/>
          <p:nvPr/>
        </p:nvSpPr>
        <p:spPr>
          <a:xfrm>
            <a:off x="189360" y="29772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INCLURE OU EXCLURE CERTAINS BUDGETS OU FICHIERS</a:t>
            </a:r>
            <a:endParaRPr lang="fr-FR" sz="2400" b="0" strike="noStrike" spc="-1">
              <a:latin typeface="Arial"/>
            </a:endParaRPr>
          </a:p>
          <a:p>
            <a:pPr algn="ctr">
              <a:lnSpc>
                <a:spcPct val="100000"/>
              </a:lnSpc>
            </a:pPr>
            <a:endParaRPr lang="fr-FR" sz="2400" b="0" strike="noStrike" spc="-1">
              <a:latin typeface="Arial"/>
            </a:endParaRPr>
          </a:p>
        </p:txBody>
      </p:sp>
      <p:sp>
        <p:nvSpPr>
          <p:cNvPr id="427" name="CustomShape 3"/>
          <p:cNvSpPr/>
          <p:nvPr/>
        </p:nvSpPr>
        <p:spPr>
          <a:xfrm>
            <a:off x="87480" y="5495040"/>
            <a:ext cx="8688240" cy="59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428" name="CustomShape 4"/>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429" name="CustomShape 5"/>
          <p:cNvSpPr/>
          <p:nvPr/>
        </p:nvSpPr>
        <p:spPr>
          <a:xfrm>
            <a:off x="576000" y="5117400"/>
            <a:ext cx="8114760" cy="85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gn="ctr">
              <a:lnSpc>
                <a:spcPct val="100000"/>
              </a:lnSpc>
            </a:pPr>
            <a:endParaRPr lang="fr-FR" sz="1800" b="0" strike="noStrike" spc="-1">
              <a:latin typeface="Arial"/>
            </a:endParaRPr>
          </a:p>
          <a:p>
            <a:pPr algn="ct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430" name="CustomShape 6"/>
          <p:cNvSpPr/>
          <p:nvPr/>
        </p:nvSpPr>
        <p:spPr>
          <a:xfrm>
            <a:off x="1152000" y="6356520"/>
            <a:ext cx="60451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31"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E237FFE-1AFE-44A9-BC9A-F6D4AF87742B}" type="slidenum">
              <a:rPr lang="fr-FR" sz="900" b="0" strike="noStrike" spc="-1">
                <a:solidFill>
                  <a:srgbClr val="8B8B8B"/>
                </a:solidFill>
                <a:latin typeface="Calibri"/>
                <a:ea typeface="DejaVu Sans"/>
              </a:rPr>
              <a:t>22</a:t>
            </a:fld>
            <a:endParaRPr lang="fr-FR" sz="900" b="0" strike="noStrike" spc="-1">
              <a:latin typeface="Arial"/>
            </a:endParaRPr>
          </a:p>
        </p:txBody>
      </p:sp>
      <p:sp>
        <p:nvSpPr>
          <p:cNvPr id="432" name="CustomShape 8"/>
          <p:cNvSpPr/>
          <p:nvPr/>
        </p:nvSpPr>
        <p:spPr>
          <a:xfrm>
            <a:off x="139320" y="4234680"/>
            <a:ext cx="8569800" cy="13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DejaVu Sans"/>
              </a:rPr>
              <a:t>Les</a:t>
            </a:r>
            <a:r>
              <a:rPr lang="fr-FR" sz="1800" b="0" strike="noStrike" spc="-1">
                <a:solidFill>
                  <a:srgbClr val="6600CC"/>
                </a:solidFill>
                <a:latin typeface="Arial"/>
                <a:ea typeface="DejaVu Sans"/>
              </a:rPr>
              <a:t> </a:t>
            </a:r>
            <a:r>
              <a:rPr lang="fr-FR" sz="1800" b="0" strike="noStrike" spc="-1">
                <a:solidFill>
                  <a:srgbClr val="000000"/>
                </a:solidFill>
                <a:latin typeface="Arial"/>
                <a:ea typeface="DejaVu Sans"/>
              </a:rPr>
              <a:t>budgets importés sont identifiés par nomenclature comptable M14-M4-etc. </a:t>
            </a:r>
            <a:endParaRPr lang="fr-FR" sz="1800" b="0" strike="noStrike" spc="-1">
              <a:latin typeface="Arial"/>
            </a:endParaRPr>
          </a:p>
          <a:p>
            <a:pPr>
              <a:lnSpc>
                <a:spcPct val="100000"/>
              </a:lnSpc>
            </a:pPr>
            <a:r>
              <a:rPr lang="fr-FR" sz="1800" b="0" strike="noStrike" spc="-1">
                <a:solidFill>
                  <a:srgbClr val="000000"/>
                </a:solidFill>
                <a:latin typeface="Arial"/>
                <a:ea typeface="DejaVu Sans"/>
              </a:rPr>
              <a:t>Exclure le budget principal ou le (s) budget(s) annexe(s) : </a:t>
            </a:r>
            <a:r>
              <a:rPr lang="fr-FR" sz="1800" b="0" strike="noStrike" spc="-1">
                <a:solidFill>
                  <a:srgbClr val="0070C0"/>
                </a:solidFill>
                <a:latin typeface="Arial"/>
                <a:ea typeface="DejaVu Sans"/>
              </a:rPr>
              <a:t>Clic droit sur le budget et sélectionner « Exclure ».</a:t>
            </a:r>
            <a:r>
              <a:rPr lang="fr-FR" sz="1800" b="1" strike="noStrike" spc="-1">
                <a:solidFill>
                  <a:srgbClr val="000000"/>
                </a:solidFill>
                <a:latin typeface="Calibri"/>
                <a:ea typeface="DejaVu Sans"/>
              </a:rPr>
              <a:t>  </a:t>
            </a:r>
            <a:endParaRPr lang="fr-FR" sz="1800" b="0" strike="noStrike" spc="-1">
              <a:latin typeface="Arial"/>
            </a:endParaRPr>
          </a:p>
          <a:p>
            <a:pPr>
              <a:lnSpc>
                <a:spcPct val="100000"/>
              </a:lnSpc>
            </a:pPr>
            <a:r>
              <a:rPr lang="fr-FR" sz="1800" b="0" strike="noStrike" spc="-1">
                <a:solidFill>
                  <a:srgbClr val="000000"/>
                </a:solidFill>
                <a:latin typeface="Calibri"/>
                <a:ea typeface="DejaVu Sans"/>
              </a:rPr>
              <a:t>On peut réinclure par la suite (clic droit puis Inclure). </a:t>
            </a:r>
            <a:endParaRPr lang="fr-FR" sz="1800" b="0" strike="noStrike" spc="-1">
              <a:latin typeface="Arial"/>
            </a:endParaRPr>
          </a:p>
          <a:p>
            <a:pPr>
              <a:lnSpc>
                <a:spcPct val="100000"/>
              </a:lnSpc>
            </a:pPr>
            <a:r>
              <a:rPr lang="fr-FR" sz="1800" b="0" strike="noStrike" spc="-1">
                <a:solidFill>
                  <a:srgbClr val="0070C0"/>
                </a:solidFill>
                <a:latin typeface="Calibri"/>
                <a:ea typeface="DejaVu Sans"/>
              </a:rPr>
              <a:t>Même manipulation pour les fichiers.</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1554480" y="6356520"/>
            <a:ext cx="55339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34"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0F20AED-234A-46CC-B2E0-D0F337BBA166}" type="slidenum">
              <a:rPr lang="fr-FR" sz="900" b="0" strike="noStrike" spc="-1">
                <a:solidFill>
                  <a:srgbClr val="8B8B8B"/>
                </a:solidFill>
                <a:latin typeface="Calibri"/>
                <a:ea typeface="DejaVu Sans"/>
              </a:rPr>
              <a:t>23</a:t>
            </a:fld>
            <a:endParaRPr lang="fr-FR" sz="900" b="0" strike="noStrike" spc="-1">
              <a:latin typeface="Arial"/>
            </a:endParaRPr>
          </a:p>
        </p:txBody>
      </p:sp>
      <p:pic>
        <p:nvPicPr>
          <p:cNvPr id="435" name="Image 3"/>
          <p:cNvPicPr/>
          <p:nvPr/>
        </p:nvPicPr>
        <p:blipFill>
          <a:blip r:embed="rId2"/>
          <a:srcRect l="70754" t="-256" r="-95" b="32091"/>
          <a:stretch/>
        </p:blipFill>
        <p:spPr>
          <a:xfrm>
            <a:off x="5832360" y="1242360"/>
            <a:ext cx="2679120" cy="3886920"/>
          </a:xfrm>
          <a:prstGeom prst="rect">
            <a:avLst/>
          </a:prstGeom>
          <a:ln>
            <a:noFill/>
          </a:ln>
        </p:spPr>
      </p:pic>
      <p:sp>
        <p:nvSpPr>
          <p:cNvPr id="436" name="CustomShape 3"/>
          <p:cNvSpPr/>
          <p:nvPr/>
        </p:nvSpPr>
        <p:spPr>
          <a:xfrm flipV="1">
            <a:off x="4322880" y="3021120"/>
            <a:ext cx="2765520" cy="50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7" name="CustomShape 4"/>
          <p:cNvSpPr/>
          <p:nvPr/>
        </p:nvSpPr>
        <p:spPr>
          <a:xfrm>
            <a:off x="458280" y="2818080"/>
            <a:ext cx="3947400" cy="63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Tirer ici pour l’agrandir vers la gauche</a:t>
            </a:r>
            <a:endParaRPr lang="fr-FR" sz="1800" b="0" strike="noStrike" spc="-1">
              <a:latin typeface="Arial"/>
            </a:endParaRPr>
          </a:p>
        </p:txBody>
      </p:sp>
      <p:sp>
        <p:nvSpPr>
          <p:cNvPr id="438" name="CustomShape 5"/>
          <p:cNvSpPr/>
          <p:nvPr/>
        </p:nvSpPr>
        <p:spPr>
          <a:xfrm flipV="1">
            <a:off x="4840560" y="1733760"/>
            <a:ext cx="3504600" cy="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9" name="CustomShape 6"/>
          <p:cNvSpPr/>
          <p:nvPr/>
        </p:nvSpPr>
        <p:spPr>
          <a:xfrm>
            <a:off x="1170000" y="1554840"/>
            <a:ext cx="3947400" cy="63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Cliquer ici pour le détacher de l’interface</a:t>
            </a:r>
            <a:endParaRPr lang="fr-FR" sz="1800" b="0" strike="noStrike" spc="-1">
              <a:latin typeface="Arial"/>
            </a:endParaRPr>
          </a:p>
        </p:txBody>
      </p:sp>
      <p:sp>
        <p:nvSpPr>
          <p:cNvPr id="440" name="CustomShape 7"/>
          <p:cNvSpPr/>
          <p:nvPr/>
        </p:nvSpPr>
        <p:spPr>
          <a:xfrm>
            <a:off x="126360" y="28800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Le GESTIONNAIRE DE PROJET - Tableau de bord</a:t>
            </a:r>
            <a:endParaRPr lang="fr-FR" sz="2400" b="0" strike="noStrike" spc="-1">
              <a:latin typeface="Arial"/>
            </a:endParaRPr>
          </a:p>
          <a:p>
            <a:pPr algn="ctr">
              <a:lnSpc>
                <a:spcPct val="100000"/>
              </a:lnSpc>
            </a:pPr>
            <a:endParaRPr lang="fr-FR" sz="2400" b="0" strike="noStrike" spc="-1">
              <a:latin typeface="Arial"/>
            </a:endParaRPr>
          </a:p>
        </p:txBody>
      </p:sp>
      <p:sp>
        <p:nvSpPr>
          <p:cNvPr id="441" name="CustomShape 8"/>
          <p:cNvSpPr/>
          <p:nvPr/>
        </p:nvSpPr>
        <p:spPr>
          <a:xfrm flipV="1">
            <a:off x="6458040" y="3771720"/>
            <a:ext cx="1414440" cy="617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42" name="CustomShape 9"/>
          <p:cNvSpPr/>
          <p:nvPr/>
        </p:nvSpPr>
        <p:spPr>
          <a:xfrm>
            <a:off x="2863800" y="5417280"/>
            <a:ext cx="32475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Barre de navigation</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504000" y="6356520"/>
            <a:ext cx="61171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44"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FD2368C-38AD-431B-A4C5-EED2D6109843}" type="slidenum">
              <a:rPr lang="fr-FR" sz="900" b="0" strike="noStrike" spc="-1">
                <a:solidFill>
                  <a:srgbClr val="8B8B8B"/>
                </a:solidFill>
                <a:latin typeface="Calibri"/>
                <a:ea typeface="DejaVu Sans"/>
              </a:rPr>
              <a:t>24</a:t>
            </a:fld>
            <a:endParaRPr lang="fr-FR" sz="900" b="0" strike="noStrike" spc="-1">
              <a:latin typeface="Arial"/>
            </a:endParaRPr>
          </a:p>
        </p:txBody>
      </p:sp>
      <p:pic>
        <p:nvPicPr>
          <p:cNvPr id="445" name="Image 3"/>
          <p:cNvPicPr/>
          <p:nvPr/>
        </p:nvPicPr>
        <p:blipFill>
          <a:blip r:embed="rId2"/>
          <a:stretch/>
        </p:blipFill>
        <p:spPr>
          <a:xfrm>
            <a:off x="0" y="1116360"/>
            <a:ext cx="9140400" cy="4621680"/>
          </a:xfrm>
          <a:prstGeom prst="rect">
            <a:avLst/>
          </a:prstGeom>
          <a:ln>
            <a:noFill/>
          </a:ln>
        </p:spPr>
      </p:pic>
      <p:sp>
        <p:nvSpPr>
          <p:cNvPr id="446" name="CustomShape 3"/>
          <p:cNvSpPr/>
          <p:nvPr/>
        </p:nvSpPr>
        <p:spPr>
          <a:xfrm>
            <a:off x="126360" y="28800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Le GESTIONNAIRE de PROJET - Tableau de bord</a:t>
            </a:r>
            <a:endParaRPr lang="fr-FR" sz="2400" b="0" strike="noStrike" spc="-1">
              <a:latin typeface="Arial"/>
            </a:endParaRPr>
          </a:p>
          <a:p>
            <a:pPr algn="ctr">
              <a:lnSpc>
                <a:spcPct val="100000"/>
              </a:lnSpc>
            </a:pPr>
            <a:endParaRPr lang="fr-FR" sz="2400" b="0" strike="noStrike" spc="-1">
              <a:latin typeface="Arial"/>
            </a:endParaRPr>
          </a:p>
        </p:txBody>
      </p:sp>
      <p:sp>
        <p:nvSpPr>
          <p:cNvPr id="447" name="CustomShape 4"/>
          <p:cNvSpPr/>
          <p:nvPr/>
        </p:nvSpPr>
        <p:spPr>
          <a:xfrm>
            <a:off x="288000" y="5864400"/>
            <a:ext cx="8709120" cy="63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Permet de repérer les doublons de fichiers et les fichiers très lacunaires.</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5755C2E-7A15-4676-B3FE-1B5912802304}"/>
              </a:ext>
            </a:extLst>
          </p:cNvPr>
          <p:cNvPicPr>
            <a:picLocks noChangeAspect="1"/>
          </p:cNvPicPr>
          <p:nvPr/>
        </p:nvPicPr>
        <p:blipFill>
          <a:blip r:embed="rId2"/>
          <a:stretch>
            <a:fillRect/>
          </a:stretch>
        </p:blipFill>
        <p:spPr>
          <a:xfrm>
            <a:off x="908860" y="1398664"/>
            <a:ext cx="6854690" cy="3955975"/>
          </a:xfrm>
          <a:prstGeom prst="rect">
            <a:avLst/>
          </a:prstGeom>
        </p:spPr>
      </p:pic>
      <p:sp>
        <p:nvSpPr>
          <p:cNvPr id="449"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450" name="CustomShape 2"/>
          <p:cNvSpPr/>
          <p:nvPr/>
        </p:nvSpPr>
        <p:spPr>
          <a:xfrm>
            <a:off x="7828442" y="2411596"/>
            <a:ext cx="1310157" cy="247072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dirty="0">
                <a:solidFill>
                  <a:srgbClr val="000000"/>
                </a:solidFill>
                <a:latin typeface="Arial"/>
                <a:ea typeface="ヒラギノ角ゴ Pro W3"/>
              </a:rPr>
              <a:t>Plusieurs types de base : </a:t>
            </a:r>
            <a:endParaRPr lang="fr-FR" sz="1600" b="0" strike="noStrike" spc="-1" dirty="0">
              <a:latin typeface="Arial"/>
            </a:endParaRPr>
          </a:p>
          <a:p>
            <a:pPr>
              <a:lnSpc>
                <a:spcPct val="100000"/>
              </a:lnSpc>
            </a:pPr>
            <a:r>
              <a:rPr lang="fr-FR" sz="1600" b="0" strike="noStrike" spc="-1" dirty="0">
                <a:solidFill>
                  <a:srgbClr val="000000"/>
                </a:solidFill>
                <a:latin typeface="Arial"/>
                <a:ea typeface="ヒラギノ角ゴ Pro W3"/>
              </a:rPr>
              <a:t> - standard</a:t>
            </a:r>
            <a:endParaRPr lang="fr-FR" sz="1600" b="0" strike="noStrike" spc="-1" dirty="0">
              <a:latin typeface="Arial"/>
            </a:endParaRPr>
          </a:p>
          <a:p>
            <a:pPr>
              <a:lnSpc>
                <a:spcPct val="100000"/>
              </a:lnSpc>
            </a:pPr>
            <a:r>
              <a:rPr lang="fr-FR" sz="1600" b="0" strike="noStrike" spc="-1" dirty="0">
                <a:solidFill>
                  <a:srgbClr val="000000"/>
                </a:solidFill>
                <a:latin typeface="Arial"/>
                <a:ea typeface="ヒラギノ角ゴ Pro W3"/>
              </a:rPr>
              <a:t> - par année </a:t>
            </a:r>
            <a:endParaRPr lang="fr-FR" sz="1600" b="0" strike="noStrike" spc="-1" dirty="0">
              <a:latin typeface="Arial"/>
            </a:endParaRPr>
          </a:p>
          <a:p>
            <a:pPr>
              <a:lnSpc>
                <a:spcPct val="100000"/>
              </a:lnSpc>
            </a:pPr>
            <a:r>
              <a:rPr lang="fr-FR" sz="1600" b="0" strike="noStrike" spc="-1" dirty="0">
                <a:solidFill>
                  <a:srgbClr val="000000"/>
                </a:solidFill>
                <a:latin typeface="Arial"/>
                <a:ea typeface="ヒラギノ角ゴ Pro W3"/>
              </a:rPr>
              <a:t> - par agent</a:t>
            </a:r>
            <a:endParaRPr lang="fr-FR" sz="1600" b="0" strike="noStrike" spc="-1" dirty="0">
              <a:latin typeface="Arial"/>
            </a:endParaRPr>
          </a:p>
          <a:p>
            <a:pPr>
              <a:lnSpc>
                <a:spcPct val="100000"/>
              </a:lnSpc>
            </a:pPr>
            <a:r>
              <a:rPr lang="fr-FR" sz="1600" b="0" strike="noStrike" spc="-1" dirty="0">
                <a:solidFill>
                  <a:srgbClr val="000000"/>
                </a:solidFill>
                <a:latin typeface="Arial"/>
                <a:ea typeface="ヒラギノ角ゴ Pro W3"/>
              </a:rPr>
              <a:t> - par catégorie </a:t>
            </a:r>
            <a:endParaRPr lang="fr-FR" sz="1600" b="0" strike="noStrike" spc="-1" dirty="0">
              <a:latin typeface="Arial"/>
            </a:endParaRPr>
          </a:p>
          <a:p>
            <a:pPr>
              <a:lnSpc>
                <a:spcPct val="100000"/>
              </a:lnSpc>
            </a:pPr>
            <a:r>
              <a:rPr lang="fr-FR" sz="1600" b="0" strike="noStrike" spc="-1" dirty="0">
                <a:solidFill>
                  <a:srgbClr val="000000"/>
                </a:solidFill>
                <a:latin typeface="Arial"/>
                <a:ea typeface="ヒラギノ角ゴ Pro W3"/>
              </a:rPr>
              <a:t> - par tranches de N lignes…</a:t>
            </a:r>
            <a:endParaRPr lang="fr-FR" sz="1600" b="0" strike="noStrike" spc="-1" dirty="0">
              <a:latin typeface="Arial"/>
            </a:endParaRPr>
          </a:p>
        </p:txBody>
      </p:sp>
      <p:sp>
        <p:nvSpPr>
          <p:cNvPr id="451" name="CustomShape 3"/>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DIALOGUE DES PARAMèTRES</a:t>
            </a:r>
            <a:endParaRPr lang="fr-FR" sz="2400" b="0" strike="noStrike" spc="-1">
              <a:latin typeface="Arial"/>
            </a:endParaRPr>
          </a:p>
        </p:txBody>
      </p:sp>
      <p:sp>
        <p:nvSpPr>
          <p:cNvPr id="452" name="CustomShape 4"/>
          <p:cNvSpPr/>
          <p:nvPr/>
        </p:nvSpPr>
        <p:spPr>
          <a:xfrm>
            <a:off x="3650075" y="2619003"/>
            <a:ext cx="2232000" cy="1440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53" name="CustomShape 5"/>
          <p:cNvSpPr/>
          <p:nvPr/>
        </p:nvSpPr>
        <p:spPr>
          <a:xfrm flipH="1" flipV="1">
            <a:off x="6035040" y="2801998"/>
            <a:ext cx="1549068" cy="67248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54" name="CustomShape 6"/>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sp>
        <p:nvSpPr>
          <p:cNvPr id="455" name="CustomShape 7"/>
          <p:cNvSpPr/>
          <p:nvPr/>
        </p:nvSpPr>
        <p:spPr>
          <a:xfrm>
            <a:off x="77052" y="1057384"/>
            <a:ext cx="1182600" cy="34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600" b="0" strike="noStrike" spc="-1" dirty="0">
              <a:latin typeface="Arial"/>
            </a:endParaRPr>
          </a:p>
        </p:txBody>
      </p:sp>
      <p:sp>
        <p:nvSpPr>
          <p:cNvPr id="456" name="CustomShape 8"/>
          <p:cNvSpPr/>
          <p:nvPr/>
        </p:nvSpPr>
        <p:spPr>
          <a:xfrm>
            <a:off x="1337400" y="6476400"/>
            <a:ext cx="60037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57" name="CustomShape 9"/>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6B1B7E6-5709-4266-869E-8DF7B38A32E0}" type="slidenum">
              <a:rPr lang="fr-FR" sz="900" b="0" strike="noStrike" spc="-1">
                <a:solidFill>
                  <a:srgbClr val="8B8B8B"/>
                </a:solidFill>
                <a:latin typeface="Calibri"/>
                <a:ea typeface="DejaVu Sans"/>
              </a:rPr>
              <a:t>25</a:t>
            </a:fld>
            <a:endParaRPr lang="fr-FR" sz="900" b="0" strike="noStrike" spc="-1">
              <a:latin typeface="Arial"/>
            </a:endParaRPr>
          </a:p>
        </p:txBody>
      </p:sp>
      <p:sp>
        <p:nvSpPr>
          <p:cNvPr id="458" name="CustomShape 10"/>
          <p:cNvSpPr/>
          <p:nvPr/>
        </p:nvSpPr>
        <p:spPr>
          <a:xfrm flipH="1">
            <a:off x="4683656" y="1991340"/>
            <a:ext cx="2847357" cy="275458"/>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59" name="CustomShape 11"/>
          <p:cNvSpPr/>
          <p:nvPr/>
        </p:nvSpPr>
        <p:spPr>
          <a:xfrm>
            <a:off x="7828443" y="1345054"/>
            <a:ext cx="1250663" cy="6607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300" b="0" strike="noStrike" spc="-1" dirty="0">
                <a:solidFill>
                  <a:srgbClr val="000000"/>
                </a:solidFill>
                <a:latin typeface="Arial"/>
                <a:ea typeface="DejaVu Sans"/>
              </a:rPr>
              <a:t>Cocher pour un contrôle FPH</a:t>
            </a:r>
            <a:endParaRPr lang="fr-FR" sz="1300" b="0" strike="noStrike" spc="-1" dirty="0">
              <a:latin typeface="Arial"/>
            </a:endParaRPr>
          </a:p>
          <a:p>
            <a:pPr>
              <a:lnSpc>
                <a:spcPct val="100000"/>
              </a:lnSpc>
            </a:pPr>
            <a:endParaRPr lang="fr-FR" sz="1300" b="0" strike="noStrike" spc="-1" dirty="0">
              <a:latin typeface="Arial"/>
            </a:endParaRPr>
          </a:p>
          <a:p>
            <a:pPr>
              <a:lnSpc>
                <a:spcPct val="100000"/>
              </a:lnSpc>
            </a:pPr>
            <a:endParaRPr lang="fr-FR" sz="1300" b="0" strike="noStrike" spc="-1" dirty="0">
              <a:latin typeface="Arial"/>
            </a:endParaRPr>
          </a:p>
        </p:txBody>
      </p:sp>
      <p:sp>
        <p:nvSpPr>
          <p:cNvPr id="460" name="TextShape 12"/>
          <p:cNvSpPr txBox="1"/>
          <p:nvPr/>
        </p:nvSpPr>
        <p:spPr>
          <a:xfrm>
            <a:off x="792000" y="5560199"/>
            <a:ext cx="7344000" cy="870097"/>
          </a:xfrm>
          <a:prstGeom prst="rect">
            <a:avLst/>
          </a:prstGeom>
          <a:noFill/>
          <a:ln>
            <a:noFill/>
          </a:ln>
        </p:spPr>
        <p:txBody>
          <a:bodyPr lIns="90000" tIns="45000" rIns="90000" bIns="45000"/>
          <a:lstStyle/>
          <a:p>
            <a:r>
              <a:rPr lang="fr-FR" sz="1300" b="0" strike="noStrike" spc="-1" dirty="0">
                <a:latin typeface="Arial"/>
              </a:rPr>
              <a:t>L’exportation de la répartition de la paye individuelle par budget pour la FPH doit être identifiée comme telle en cochant la case dédiée.</a:t>
            </a:r>
          </a:p>
          <a:p>
            <a:r>
              <a:rPr lang="fr-FR" sz="1300" spc="-1" dirty="0">
                <a:latin typeface="Arial"/>
              </a:rPr>
              <a:t>Le nombre de colonnes exportées est paramétrable (3 formats possibles : standard, étendu ou maximal).</a:t>
            </a:r>
            <a:r>
              <a:rPr lang="fr-FR" sz="1300" b="0" strike="noStrike" spc="-1" dirty="0">
                <a:latin typeface="Arial"/>
              </a:rPr>
              <a:t> </a:t>
            </a:r>
          </a:p>
        </p:txBody>
      </p:sp>
      <p:sp>
        <p:nvSpPr>
          <p:cNvPr id="18" name="ZoneTexte 17">
            <a:extLst>
              <a:ext uri="{FF2B5EF4-FFF2-40B4-BE49-F238E27FC236}">
                <a16:creationId xmlns:a16="http://schemas.microsoft.com/office/drawing/2014/main" id="{2D29AC1B-6955-4FF9-B2AC-D28772E612B6}"/>
              </a:ext>
            </a:extLst>
          </p:cNvPr>
          <p:cNvSpPr txBox="1"/>
          <p:nvPr/>
        </p:nvSpPr>
        <p:spPr>
          <a:xfrm>
            <a:off x="82487" y="1228023"/>
            <a:ext cx="902705" cy="1785104"/>
          </a:xfrm>
          <a:prstGeom prst="rect">
            <a:avLst/>
          </a:prstGeom>
          <a:noFill/>
        </p:spPr>
        <p:txBody>
          <a:bodyPr wrap="square">
            <a:spAutoFit/>
          </a:bodyPr>
          <a:lstStyle/>
          <a:p>
            <a:pPr>
              <a:lnSpc>
                <a:spcPct val="100000"/>
              </a:lnSpc>
            </a:pPr>
            <a:r>
              <a:rPr lang="fr-FR" sz="1100" b="0" strike="noStrike" spc="-1" dirty="0">
                <a:solidFill>
                  <a:srgbClr val="CC0066"/>
                </a:solidFill>
                <a:latin typeface="Arial"/>
                <a:ea typeface="DejaVu Sans"/>
              </a:rPr>
              <a:t>Rappel : sous tableur, on peut lire au plus 1 million de lignes. </a:t>
            </a:r>
            <a:endParaRPr lang="fr-FR" sz="1100" b="0" strike="noStrike" spc="-1" dirty="0">
              <a:latin typeface="Arial"/>
            </a:endParaRPr>
          </a:p>
          <a:p>
            <a:pPr>
              <a:lnSpc>
                <a:spcPct val="100000"/>
              </a:lnSpc>
            </a:pPr>
            <a:r>
              <a:rPr lang="fr-FR" sz="1100" b="0" strike="noStrike" spc="-1" dirty="0">
                <a:solidFill>
                  <a:srgbClr val="CC0066"/>
                </a:solidFill>
                <a:latin typeface="Arial"/>
                <a:ea typeface="DejaVu Sans"/>
              </a:rPr>
              <a:t>Augmenter</a:t>
            </a:r>
            <a:endParaRPr lang="fr-FR" sz="1100" b="0" strike="noStrike" spc="-1" dirty="0">
              <a:latin typeface="Arial"/>
            </a:endParaRPr>
          </a:p>
          <a:p>
            <a:pPr>
              <a:lnSpc>
                <a:spcPct val="100000"/>
              </a:lnSpc>
            </a:pPr>
            <a:r>
              <a:rPr lang="fr-FR" sz="1100" b="0" strike="noStrike" spc="-1" dirty="0">
                <a:solidFill>
                  <a:srgbClr val="CC0066"/>
                </a:solidFill>
                <a:latin typeface="Arial"/>
                <a:ea typeface="DejaVu Sans"/>
              </a:rPr>
              <a:t>ce nombre</a:t>
            </a:r>
            <a:endParaRPr lang="fr-FR" sz="1100" b="0" strike="noStrike" spc="-1" dirty="0">
              <a:latin typeface="Arial"/>
            </a:endParaRPr>
          </a:p>
          <a:p>
            <a:pPr>
              <a:lnSpc>
                <a:spcPct val="100000"/>
              </a:lnSpc>
            </a:pPr>
            <a:r>
              <a:rPr lang="fr-FR" sz="1100" b="0" strike="noStrike" spc="-1" dirty="0">
                <a:solidFill>
                  <a:srgbClr val="CC0066"/>
                </a:solidFill>
                <a:latin typeface="Arial"/>
                <a:ea typeface="DejaVu Sans"/>
              </a:rPr>
              <a:t>au besoin.</a:t>
            </a:r>
            <a:endParaRPr lang="fr-FR" sz="11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462" name="CustomShape 2"/>
          <p:cNvSpPr/>
          <p:nvPr/>
        </p:nvSpPr>
        <p:spPr>
          <a:xfrm>
            <a:off x="454320" y="1110600"/>
            <a:ext cx="8193960" cy="50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ヒラギノ角ゴ Pro W3"/>
              </a:rPr>
              <a:t>Cliquer sur l’onglet « Options » puis « Format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Sous tableur, l’affichage maximum est d’environ 1 million de lignes. Par défaut les bases CSV sont découpées en segments d’au plus 1 million de lignes (Type de base standard). </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On peut aussi découper selon :</a:t>
            </a: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 l’année</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 l’agent </a:t>
            </a:r>
            <a:r>
              <a:rPr lang="fr-FR" sz="1200" b="0" strike="noStrike" spc="-1">
                <a:solidFill>
                  <a:srgbClr val="000000"/>
                </a:solidFill>
                <a:latin typeface="Arial"/>
                <a:ea typeface="ヒラギノ角ゴ Pro W3"/>
              </a:rPr>
              <a:t>(ensemble des fiches de paye individuelles)</a:t>
            </a:r>
            <a:r>
              <a:rPr lang="fr-FR" sz="1800" b="0" strike="noStrike" spc="-1">
                <a:solidFill>
                  <a:srgbClr val="000000"/>
                </a:solidFill>
                <a:latin typeface="Arial"/>
                <a:ea typeface="ヒラギノ角ゴ Pro W3"/>
              </a:rPr>
              <a:t>  </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 la catégorie de ligne de paye</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(SFT, IR, indemnités,</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retenues, déductions, </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cotisations, rappels…) </a:t>
            </a:r>
            <a:endParaRPr lang="fr-FR" sz="1800" b="0" strike="noStrike" spc="-1">
              <a:latin typeface="Arial"/>
            </a:endParaRPr>
          </a:p>
          <a:p>
            <a:pPr>
              <a:lnSpc>
                <a:spcPct val="100000"/>
              </a:lnSpc>
            </a:pPr>
            <a:r>
              <a:rPr lang="fr-FR" sz="1800" b="0" strike="noStrike" spc="-1">
                <a:solidFill>
                  <a:srgbClr val="000000"/>
                </a:solidFill>
                <a:latin typeface="Arial"/>
                <a:ea typeface="ヒラギノ角ゴ Pro W3"/>
              </a:rPr>
              <a:t> - produire toutes ces catégories ou seulement une seule.</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463" name="CustomShape 3"/>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L’ONGLET « options » - paramètre « format »</a:t>
            </a:r>
            <a:endParaRPr lang="fr-FR" sz="2400" b="0" strike="noStrike" spc="-1">
              <a:latin typeface="Arial"/>
            </a:endParaRPr>
          </a:p>
        </p:txBody>
      </p:sp>
      <p:sp>
        <p:nvSpPr>
          <p:cNvPr id="464" name="CustomShape 4"/>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pic>
        <p:nvPicPr>
          <p:cNvPr id="465" name="Picture 2"/>
          <p:cNvPicPr/>
          <p:nvPr/>
        </p:nvPicPr>
        <p:blipFill>
          <a:blip r:embed="rId2"/>
          <a:stretch/>
        </p:blipFill>
        <p:spPr>
          <a:xfrm>
            <a:off x="6300360" y="1008360"/>
            <a:ext cx="1357200" cy="1433160"/>
          </a:xfrm>
          <a:prstGeom prst="rect">
            <a:avLst/>
          </a:prstGeom>
          <a:ln>
            <a:noFill/>
          </a:ln>
        </p:spPr>
      </p:pic>
      <p:pic>
        <p:nvPicPr>
          <p:cNvPr id="466" name="Picture 3"/>
          <p:cNvPicPr/>
          <p:nvPr/>
        </p:nvPicPr>
        <p:blipFill>
          <a:blip r:embed="rId3"/>
          <a:stretch/>
        </p:blipFill>
        <p:spPr>
          <a:xfrm>
            <a:off x="2903400" y="1649160"/>
            <a:ext cx="604440" cy="728280"/>
          </a:xfrm>
          <a:prstGeom prst="rect">
            <a:avLst/>
          </a:prstGeom>
          <a:ln>
            <a:noFill/>
          </a:ln>
        </p:spPr>
      </p:pic>
      <p:pic>
        <p:nvPicPr>
          <p:cNvPr id="467" name="Picture 4"/>
          <p:cNvPicPr/>
          <p:nvPr/>
        </p:nvPicPr>
        <p:blipFill>
          <a:blip r:embed="rId4"/>
          <a:srcRect l="5573"/>
          <a:stretch/>
        </p:blipFill>
        <p:spPr>
          <a:xfrm>
            <a:off x="4540320" y="3528000"/>
            <a:ext cx="4386240" cy="2237760"/>
          </a:xfrm>
          <a:prstGeom prst="rect">
            <a:avLst/>
          </a:prstGeom>
          <a:ln>
            <a:noFill/>
          </a:ln>
        </p:spPr>
      </p:pic>
      <p:sp>
        <p:nvSpPr>
          <p:cNvPr id="468" name="CustomShape 5"/>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469" name="CustomShape 6"/>
          <p:cNvSpPr/>
          <p:nvPr/>
        </p:nvSpPr>
        <p:spPr>
          <a:xfrm>
            <a:off x="1173600" y="6356520"/>
            <a:ext cx="49381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470"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C182313-3AFE-4C27-A26C-4357BA083FBC}" type="slidenum">
              <a:rPr lang="fr-FR" sz="900" b="0" strike="noStrike" spc="-1">
                <a:solidFill>
                  <a:srgbClr val="8B8B8B"/>
                </a:solidFill>
                <a:latin typeface="Calibri"/>
                <a:ea typeface="DejaVu Sans"/>
              </a:rPr>
              <a:t>26</a:t>
            </a:fld>
            <a:endParaRPr lang="fr-FR" sz="900" b="0" strike="noStrike" spc="-1">
              <a:latin typeface="Arial"/>
            </a:endParaRPr>
          </a:p>
        </p:txBody>
      </p:sp>
      <p:sp>
        <p:nvSpPr>
          <p:cNvPr id="471" name="CustomShape 8"/>
          <p:cNvSpPr/>
          <p:nvPr/>
        </p:nvSpPr>
        <p:spPr>
          <a:xfrm>
            <a:off x="2983320" y="1329840"/>
            <a:ext cx="42120" cy="47664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72" name="CustomShape 9"/>
          <p:cNvSpPr/>
          <p:nvPr/>
        </p:nvSpPr>
        <p:spPr>
          <a:xfrm>
            <a:off x="5151960" y="1329840"/>
            <a:ext cx="1713600" cy="31572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 name="Image 462"/>
          <p:cNvPicPr/>
          <p:nvPr/>
        </p:nvPicPr>
        <p:blipFill rotWithShape="1">
          <a:blip r:embed="rId2"/>
          <a:srcRect t="24514" b="64948"/>
          <a:stretch/>
        </p:blipFill>
        <p:spPr>
          <a:xfrm>
            <a:off x="3626640" y="2414878"/>
            <a:ext cx="5083200" cy="606601"/>
          </a:xfrm>
          <a:prstGeom prst="rect">
            <a:avLst/>
          </a:prstGeom>
          <a:ln>
            <a:noFill/>
          </a:ln>
        </p:spPr>
      </p:pic>
      <p:sp>
        <p:nvSpPr>
          <p:cNvPr id="474" name="CustomShape 1"/>
          <p:cNvSpPr/>
          <p:nvPr/>
        </p:nvSpPr>
        <p:spPr>
          <a:xfrm>
            <a:off x="602280" y="332640"/>
            <a:ext cx="805932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L’ONGLET « options » - paramètre « format »</a:t>
            </a:r>
            <a:endParaRPr lang="fr-FR" sz="2400" b="0" strike="noStrike" spc="-1">
              <a:latin typeface="Arial"/>
            </a:endParaRPr>
          </a:p>
        </p:txBody>
      </p:sp>
      <p:sp>
        <p:nvSpPr>
          <p:cNvPr id="475" name="CustomShape 2"/>
          <p:cNvSpPr/>
          <p:nvPr/>
        </p:nvSpPr>
        <p:spPr>
          <a:xfrm>
            <a:off x="576000" y="1296000"/>
            <a:ext cx="2733840" cy="495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dirty="0">
                <a:solidFill>
                  <a:srgbClr val="000000"/>
                </a:solidFill>
                <a:latin typeface="Arial"/>
                <a:ea typeface="DejaVu Sans"/>
              </a:rPr>
              <a:t>L’exportation distributive permet d’extraire les données (et de produire les rapports d’analyse) pour une série de dossiers de données de paye distincts du répertoire Données.</a:t>
            </a:r>
            <a:endParaRPr lang="fr-FR" sz="1800" b="0" strike="noStrike" spc="-1" dirty="0">
              <a:latin typeface="Arial"/>
            </a:endParaRPr>
          </a:p>
          <a:p>
            <a:pPr>
              <a:lnSpc>
                <a:spcPct val="100000"/>
              </a:lnSpc>
            </a:pPr>
            <a:endParaRPr lang="fr-FR" sz="1800" b="0" strike="noStrike" spc="-1" dirty="0">
              <a:latin typeface="Arial"/>
            </a:endParaRPr>
          </a:p>
          <a:p>
            <a:pPr>
              <a:lnSpc>
                <a:spcPct val="100000"/>
              </a:lnSpc>
            </a:pPr>
            <a:endParaRPr lang="fr-FR" sz="1800" b="0" strike="noStrike" spc="-1" dirty="0">
              <a:latin typeface="Arial"/>
            </a:endParaRPr>
          </a:p>
          <a:p>
            <a:pPr>
              <a:lnSpc>
                <a:spcPct val="100000"/>
              </a:lnSpc>
            </a:pPr>
            <a:endParaRPr lang="fr-FR" sz="1800" b="0" strike="noStrike" spc="-1" dirty="0">
              <a:latin typeface="Arial"/>
            </a:endParaRPr>
          </a:p>
          <a:p>
            <a:pPr>
              <a:lnSpc>
                <a:spcPct val="100000"/>
              </a:lnSpc>
            </a:pPr>
            <a:endParaRPr lang="fr-FR" sz="1800" b="0" strike="noStrike" spc="-1" dirty="0">
              <a:latin typeface="Arial"/>
            </a:endParaRPr>
          </a:p>
          <a:p>
            <a:pPr>
              <a:lnSpc>
                <a:spcPct val="100000"/>
              </a:lnSpc>
            </a:pPr>
            <a:r>
              <a:rPr lang="fr-FR" sz="1800" b="0" strike="noStrike" spc="-1" dirty="0">
                <a:solidFill>
                  <a:srgbClr val="000000"/>
                </a:solidFill>
                <a:latin typeface="Arial"/>
                <a:ea typeface="DejaVu Sans"/>
              </a:rPr>
              <a:t>Les résultats du traitement sont séparément générés, pour chaque dossier en entrée, dans des dossiers de même nom.</a:t>
            </a:r>
            <a:endParaRPr lang="fr-FR" sz="1800" b="0" strike="noStrike" spc="-1" dirty="0">
              <a:latin typeface="Arial"/>
            </a:endParaRPr>
          </a:p>
        </p:txBody>
      </p:sp>
      <p:sp>
        <p:nvSpPr>
          <p:cNvPr id="476" name="Line 3"/>
          <p:cNvSpPr/>
          <p:nvPr/>
        </p:nvSpPr>
        <p:spPr>
          <a:xfrm>
            <a:off x="3240000" y="2160000"/>
            <a:ext cx="2592000" cy="360000"/>
          </a:xfrm>
          <a:prstGeom prst="line">
            <a:avLst/>
          </a:prstGeom>
          <a:ln w="36000">
            <a:solidFill>
              <a:srgbClr val="FF3333"/>
            </a:solidFill>
            <a:round/>
            <a:tailEnd type="triangle" w="med" len="med"/>
          </a:ln>
        </p:spPr>
        <p:style>
          <a:lnRef idx="0">
            <a:scrgbClr r="0" g="0" b="0"/>
          </a:lnRef>
          <a:fillRef idx="0">
            <a:scrgbClr r="0" g="0" b="0"/>
          </a:fillRef>
          <a:effectRef idx="0">
            <a:scrgbClr r="0" g="0" b="0"/>
          </a:effectRef>
          <a:fontRef idx="minor"/>
        </p:style>
      </p:sp>
      <p:pic>
        <p:nvPicPr>
          <p:cNvPr id="477" name="Image 466"/>
          <p:cNvPicPr/>
          <p:nvPr/>
        </p:nvPicPr>
        <p:blipFill>
          <a:blip r:embed="rId3"/>
          <a:stretch/>
        </p:blipFill>
        <p:spPr>
          <a:xfrm>
            <a:off x="3744000" y="3349440"/>
            <a:ext cx="2179440" cy="2840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Image 467"/>
          <p:cNvPicPr/>
          <p:nvPr/>
        </p:nvPicPr>
        <p:blipFill>
          <a:blip r:embed="rId2"/>
          <a:stretch/>
        </p:blipFill>
        <p:spPr>
          <a:xfrm>
            <a:off x="576000" y="1617480"/>
            <a:ext cx="4414320" cy="5004360"/>
          </a:xfrm>
          <a:prstGeom prst="rect">
            <a:avLst/>
          </a:prstGeom>
          <a:ln>
            <a:noFill/>
          </a:ln>
        </p:spPr>
      </p:pic>
      <p:sp>
        <p:nvSpPr>
          <p:cNvPr id="479"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480" name="CustomShape 2"/>
          <p:cNvSpPr/>
          <p:nvPr/>
        </p:nvSpPr>
        <p:spPr>
          <a:xfrm>
            <a:off x="454320" y="1110600"/>
            <a:ext cx="8193960" cy="72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ヒラギノ角ゴ Pro W3"/>
              </a:rPr>
              <a:t>Cliquer sur l’onglet « Options »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481" name="CustomShape 3"/>
          <p:cNvSpPr/>
          <p:nvPr/>
        </p:nvSpPr>
        <p:spPr>
          <a:xfrm>
            <a:off x="602280" y="332640"/>
            <a:ext cx="835704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200" b="0" strike="noStrike" cap="all" spc="-1">
                <a:solidFill>
                  <a:srgbClr val="308087"/>
                </a:solidFill>
                <a:latin typeface="Times New Roman"/>
                <a:ea typeface="DejaVu Sans"/>
              </a:rPr>
              <a:t>l’ONGLET « options » - « paramètres de traitement »</a:t>
            </a:r>
            <a:endParaRPr lang="fr-FR" sz="2200" b="0" strike="noStrike" spc="-1">
              <a:latin typeface="Arial"/>
            </a:endParaRPr>
          </a:p>
        </p:txBody>
      </p:sp>
      <p:sp>
        <p:nvSpPr>
          <p:cNvPr id="482" name="CustomShape 4"/>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pic>
        <p:nvPicPr>
          <p:cNvPr id="483" name="Picture 3"/>
          <p:cNvPicPr/>
          <p:nvPr/>
        </p:nvPicPr>
        <p:blipFill>
          <a:blip r:embed="rId3"/>
          <a:stretch/>
        </p:blipFill>
        <p:spPr>
          <a:xfrm>
            <a:off x="4171320" y="1026000"/>
            <a:ext cx="552240" cy="574920"/>
          </a:xfrm>
          <a:prstGeom prst="rect">
            <a:avLst/>
          </a:prstGeom>
          <a:ln>
            <a:noFill/>
          </a:ln>
        </p:spPr>
      </p:pic>
      <p:pic>
        <p:nvPicPr>
          <p:cNvPr id="484" name="Picture 4"/>
          <p:cNvPicPr/>
          <p:nvPr/>
        </p:nvPicPr>
        <p:blipFill>
          <a:blip r:embed="rId4"/>
          <a:stretch/>
        </p:blipFill>
        <p:spPr>
          <a:xfrm>
            <a:off x="7355880" y="1026000"/>
            <a:ext cx="637200" cy="640800"/>
          </a:xfrm>
          <a:prstGeom prst="rect">
            <a:avLst/>
          </a:prstGeom>
          <a:ln>
            <a:noFill/>
          </a:ln>
        </p:spPr>
      </p:pic>
      <p:sp>
        <p:nvSpPr>
          <p:cNvPr id="485" name="CustomShape 5"/>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486" name="CustomShape 6"/>
          <p:cNvSpPr/>
          <p:nvPr/>
        </p:nvSpPr>
        <p:spPr>
          <a:xfrm>
            <a:off x="1656000" y="6588000"/>
            <a:ext cx="5895720" cy="237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a:t>
            </a:r>
            <a:endParaRPr lang="fr-FR" sz="900" b="0" strike="noStrike" spc="-1">
              <a:latin typeface="Arial"/>
            </a:endParaRPr>
          </a:p>
        </p:txBody>
      </p:sp>
      <p:sp>
        <p:nvSpPr>
          <p:cNvPr id="487"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4B0A6F6-1EC4-4D07-91F2-CC62B830ED0C}" type="slidenum">
              <a:rPr lang="fr-FR" sz="900" b="0" strike="noStrike" spc="-1">
                <a:solidFill>
                  <a:srgbClr val="8B8B8B"/>
                </a:solidFill>
                <a:latin typeface="Calibri"/>
                <a:ea typeface="DejaVu Sans"/>
              </a:rPr>
              <a:t>28</a:t>
            </a:fld>
            <a:endParaRPr lang="fr-FR" sz="900" b="0" strike="noStrike" spc="-1">
              <a:latin typeface="Arial"/>
            </a:endParaRPr>
          </a:p>
        </p:txBody>
      </p:sp>
      <p:sp>
        <p:nvSpPr>
          <p:cNvPr id="488" name="CustomShape 8"/>
          <p:cNvSpPr/>
          <p:nvPr/>
        </p:nvSpPr>
        <p:spPr>
          <a:xfrm>
            <a:off x="5054400" y="1095840"/>
            <a:ext cx="2117880" cy="361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ヒラギノ角ゴ Pro W3"/>
              </a:rPr>
              <a:t>puis « Traitement »</a:t>
            </a:r>
            <a:endParaRPr lang="fr-FR" sz="1800" b="0" strike="noStrike" spc="-1">
              <a:latin typeface="Arial"/>
            </a:endParaRPr>
          </a:p>
        </p:txBody>
      </p:sp>
      <p:sp>
        <p:nvSpPr>
          <p:cNvPr id="489" name="CustomShape 9"/>
          <p:cNvSpPr/>
          <p:nvPr/>
        </p:nvSpPr>
        <p:spPr>
          <a:xfrm>
            <a:off x="5040720" y="2304720"/>
            <a:ext cx="3093120" cy="57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Arial"/>
                <a:ea typeface="DejaVu Sans"/>
              </a:rPr>
              <a:t>Gestion de la mémoire et du processeur</a:t>
            </a:r>
            <a:endParaRPr lang="fr-FR" sz="1600" b="0" strike="noStrike" spc="-1">
              <a:latin typeface="Arial"/>
            </a:endParaRPr>
          </a:p>
        </p:txBody>
      </p:sp>
      <p:sp>
        <p:nvSpPr>
          <p:cNvPr id="490" name="CustomShape 10"/>
          <p:cNvSpPr/>
          <p:nvPr/>
        </p:nvSpPr>
        <p:spPr>
          <a:xfrm>
            <a:off x="5544720" y="3274920"/>
            <a:ext cx="3093120" cy="53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00"/>
                </a:solidFill>
                <a:latin typeface="Arial"/>
                <a:ea typeface="DejaVu Sans"/>
              </a:rPr>
              <a:t>Journal d’exécution (utilisation pour le débogage)</a:t>
            </a:r>
            <a:endParaRPr lang="fr-FR" sz="1600" b="0" strike="noStrike" spc="-1">
              <a:latin typeface="Arial"/>
            </a:endParaRPr>
          </a:p>
        </p:txBody>
      </p:sp>
      <p:sp>
        <p:nvSpPr>
          <p:cNvPr id="491" name="Line 11"/>
          <p:cNvSpPr/>
          <p:nvPr/>
        </p:nvSpPr>
        <p:spPr>
          <a:xfrm flipH="1">
            <a:off x="4320000" y="2591640"/>
            <a:ext cx="648000" cy="360"/>
          </a:xfrm>
          <a:prstGeom prst="line">
            <a:avLst/>
          </a:prstGeom>
          <a:ln>
            <a:noFill/>
          </a:ln>
        </p:spPr>
        <p:style>
          <a:lnRef idx="0">
            <a:scrgbClr r="0" g="0" b="0"/>
          </a:lnRef>
          <a:fillRef idx="0">
            <a:scrgbClr r="0" g="0" b="0"/>
          </a:fillRef>
          <a:effectRef idx="0">
            <a:scrgbClr r="0" g="0" b="0"/>
          </a:effectRef>
          <a:fontRef idx="minor"/>
        </p:style>
      </p:sp>
      <p:sp>
        <p:nvSpPr>
          <p:cNvPr id="492" name="Line 12"/>
          <p:cNvSpPr/>
          <p:nvPr/>
        </p:nvSpPr>
        <p:spPr>
          <a:xfrm flipH="1">
            <a:off x="4752000" y="3527640"/>
            <a:ext cx="792000" cy="360"/>
          </a:xfrm>
          <a:prstGeom prst="line">
            <a:avLst/>
          </a:prstGeom>
          <a:ln>
            <a:noFill/>
          </a:ln>
        </p:spPr>
        <p:style>
          <a:lnRef idx="0">
            <a:scrgbClr r="0" g="0" b="0"/>
          </a:lnRef>
          <a:fillRef idx="0">
            <a:scrgbClr r="0" g="0" b="0"/>
          </a:fillRef>
          <a:effectRef idx="0">
            <a:scrgbClr r="0" g="0" b="0"/>
          </a:effectRef>
          <a:fontRef idx="minor"/>
        </p:style>
      </p:sp>
      <p:sp>
        <p:nvSpPr>
          <p:cNvPr id="493" name="CustomShape 13"/>
          <p:cNvSpPr/>
          <p:nvPr/>
        </p:nvSpPr>
        <p:spPr>
          <a:xfrm>
            <a:off x="5472000" y="3960000"/>
            <a:ext cx="3093840" cy="1886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a:solidFill>
                  <a:srgbClr val="000000"/>
                </a:solidFill>
                <a:latin typeface="Arial"/>
                <a:ea typeface="DejaVu Sans"/>
              </a:rPr>
              <a:t>Cocher pour lancer la création des rapports d’analyse automatiquement après l’extraction des données. Case cochée par défaut en mode d’exportation distributive. </a:t>
            </a:r>
            <a:endParaRPr lang="fr-FR" sz="1400" b="0" strike="noStrike" spc="-1">
              <a:latin typeface="Arial"/>
            </a:endParaRPr>
          </a:p>
          <a:p>
            <a:pPr>
              <a:lnSpc>
                <a:spcPct val="100000"/>
              </a:lnSpc>
            </a:pPr>
            <a:endParaRPr lang="fr-FR" sz="1400" b="0" strike="noStrike" spc="-1">
              <a:latin typeface="Arial"/>
            </a:endParaRPr>
          </a:p>
          <a:p>
            <a:pPr>
              <a:lnSpc>
                <a:spcPct val="100000"/>
              </a:lnSpc>
            </a:pPr>
            <a:r>
              <a:rPr lang="fr-FR" sz="1400" b="0" strike="noStrike" spc="-1">
                <a:solidFill>
                  <a:srgbClr val="000000"/>
                </a:solidFill>
                <a:latin typeface="Arial"/>
                <a:ea typeface="DejaVu Sans"/>
              </a:rPr>
              <a:t>Le type de rapport produit peut être sélectionné (soit WORD et ODT, soit PDF, soit les trois formats).</a:t>
            </a:r>
            <a:endParaRPr lang="fr-FR" sz="1400" b="0" strike="noStrike" spc="-1">
              <a:latin typeface="Arial"/>
            </a:endParaRPr>
          </a:p>
        </p:txBody>
      </p:sp>
      <p:sp>
        <p:nvSpPr>
          <p:cNvPr id="494" name="Line 14"/>
          <p:cNvSpPr/>
          <p:nvPr/>
        </p:nvSpPr>
        <p:spPr>
          <a:xfrm flipH="1">
            <a:off x="4752360" y="3528000"/>
            <a:ext cx="792000" cy="360"/>
          </a:xfrm>
          <a:prstGeom prst="line">
            <a:avLst/>
          </a:prstGeom>
          <a:ln>
            <a:noFill/>
          </a:ln>
        </p:spPr>
        <p:style>
          <a:lnRef idx="0">
            <a:scrgbClr r="0" g="0" b="0"/>
          </a:lnRef>
          <a:fillRef idx="0">
            <a:scrgbClr r="0" g="0" b="0"/>
          </a:fillRef>
          <a:effectRef idx="0">
            <a:scrgbClr r="0" g="0" b="0"/>
          </a:effectRef>
          <a:fontRef idx="minor"/>
        </p:style>
      </p:sp>
      <p:sp>
        <p:nvSpPr>
          <p:cNvPr id="495" name="Line 15"/>
          <p:cNvSpPr/>
          <p:nvPr/>
        </p:nvSpPr>
        <p:spPr>
          <a:xfrm flipH="1">
            <a:off x="4752360" y="3528000"/>
            <a:ext cx="792000" cy="360"/>
          </a:xfrm>
          <a:prstGeom prst="line">
            <a:avLst/>
          </a:prstGeom>
          <a:ln>
            <a:noFill/>
          </a:ln>
        </p:spPr>
        <p:style>
          <a:lnRef idx="0">
            <a:scrgbClr r="0" g="0" b="0"/>
          </a:lnRef>
          <a:fillRef idx="0">
            <a:scrgbClr r="0" g="0" b="0"/>
          </a:fillRef>
          <a:effectRef idx="0">
            <a:scrgbClr r="0" g="0" b="0"/>
          </a:effectRef>
          <a:fontRef idx="minor"/>
        </p:style>
      </p:sp>
      <p:sp>
        <p:nvSpPr>
          <p:cNvPr id="496" name="Line 16"/>
          <p:cNvSpPr/>
          <p:nvPr/>
        </p:nvSpPr>
        <p:spPr>
          <a:xfrm flipH="1">
            <a:off x="3312000" y="4104000"/>
            <a:ext cx="2088000" cy="360"/>
          </a:xfrm>
          <a:prstGeom prst="line">
            <a:avLst/>
          </a:prstGeom>
          <a:ln>
            <a:noFill/>
          </a:ln>
        </p:spPr>
        <p:style>
          <a:lnRef idx="0">
            <a:scrgbClr r="0" g="0" b="0"/>
          </a:lnRef>
          <a:fillRef idx="0">
            <a:scrgbClr r="0" g="0" b="0"/>
          </a:fillRef>
          <a:effectRef idx="0">
            <a:scrgbClr r="0" g="0" b="0"/>
          </a:effectRef>
          <a:fontRef idx="minor"/>
        </p:style>
      </p:sp>
      <p:sp>
        <p:nvSpPr>
          <p:cNvPr id="497" name="CustomShape 17"/>
          <p:cNvSpPr/>
          <p:nvPr/>
        </p:nvSpPr>
        <p:spPr>
          <a:xfrm flipH="1" flipV="1">
            <a:off x="4108320" y="2447280"/>
            <a:ext cx="928080" cy="612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98" name="CustomShape 18"/>
          <p:cNvSpPr/>
          <p:nvPr/>
        </p:nvSpPr>
        <p:spPr>
          <a:xfrm flipH="1">
            <a:off x="4750200" y="3528000"/>
            <a:ext cx="789840" cy="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99" name="CustomShape 19"/>
          <p:cNvSpPr/>
          <p:nvPr/>
        </p:nvSpPr>
        <p:spPr>
          <a:xfrm flipH="1">
            <a:off x="4108320" y="4104000"/>
            <a:ext cx="1359360" cy="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 name="Image 486"/>
          <p:cNvPicPr/>
          <p:nvPr/>
        </p:nvPicPr>
        <p:blipFill>
          <a:blip r:embed="rId2"/>
          <a:srcRect r="56690"/>
          <a:stretch/>
        </p:blipFill>
        <p:spPr>
          <a:xfrm>
            <a:off x="2376720" y="2592000"/>
            <a:ext cx="3957480" cy="2972160"/>
          </a:xfrm>
          <a:prstGeom prst="rect">
            <a:avLst/>
          </a:prstGeom>
          <a:ln>
            <a:noFill/>
          </a:ln>
        </p:spPr>
      </p:pic>
      <p:sp>
        <p:nvSpPr>
          <p:cNvPr id="501" name="CustomShape 1"/>
          <p:cNvSpPr/>
          <p:nvPr/>
        </p:nvSpPr>
        <p:spPr>
          <a:xfrm>
            <a:off x="602280" y="285120"/>
            <a:ext cx="8357040" cy="654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200" b="0" strike="noStrike" cap="all" spc="-1">
                <a:solidFill>
                  <a:srgbClr val="308087"/>
                </a:solidFill>
                <a:latin typeface="Times New Roman"/>
                <a:ea typeface="DejaVu Sans"/>
              </a:rPr>
              <a:t>les logs d’analyse enchaînée </a:t>
            </a:r>
            <a:endParaRPr lang="fr-FR" sz="2200" b="0" strike="noStrike" spc="-1">
              <a:latin typeface="Arial"/>
            </a:endParaRPr>
          </a:p>
        </p:txBody>
      </p:sp>
      <p:sp>
        <p:nvSpPr>
          <p:cNvPr id="502" name="CustomShape 2"/>
          <p:cNvSpPr/>
          <p:nvPr/>
        </p:nvSpPr>
        <p:spPr>
          <a:xfrm>
            <a:off x="720000" y="1440000"/>
            <a:ext cx="8062200" cy="85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dirty="0">
                <a:solidFill>
                  <a:srgbClr val="000000"/>
                </a:solidFill>
                <a:latin typeface="Arial"/>
                <a:ea typeface="DejaVu Sans"/>
              </a:rPr>
              <a:t>Lorsque la case « Enchaîner extraction et analyse » est cochée, le log de la génération des rapports est déroulé dans l’onglet Console de l’interface graphique principale. </a:t>
            </a:r>
            <a:endParaRPr lang="fr-FR"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5EB3689-EE34-4C53-9642-CAC3FF770029}" type="slidenum">
              <a:rPr lang="fr-FR" sz="900" b="0" strike="noStrike" spc="-1">
                <a:solidFill>
                  <a:srgbClr val="8B8B8B"/>
                </a:solidFill>
                <a:latin typeface="Calibri"/>
                <a:ea typeface="DejaVu Sans"/>
              </a:rPr>
              <a:t>3</a:t>
            </a:fld>
            <a:endParaRPr lang="fr-FR" sz="900" b="0" strike="noStrike" spc="-1">
              <a:latin typeface="Arial"/>
            </a:endParaRPr>
          </a:p>
        </p:txBody>
      </p:sp>
      <p:sp>
        <p:nvSpPr>
          <p:cNvPr id="202" name="CustomShape 2"/>
          <p:cNvSpPr/>
          <p:nvPr/>
        </p:nvSpPr>
        <p:spPr>
          <a:xfrm>
            <a:off x="126360" y="273456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PRéSENTATION GéNéRALE DE L’INTERFACE</a:t>
            </a:r>
            <a:endParaRPr lang="fr-FR"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04" name="CustomShape 2"/>
          <p:cNvSpPr/>
          <p:nvPr/>
        </p:nvSpPr>
        <p:spPr>
          <a:xfrm>
            <a:off x="291240" y="1577520"/>
            <a:ext cx="8487000" cy="503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1" strike="noStrike" spc="-1">
                <a:solidFill>
                  <a:srgbClr val="000000"/>
                </a:solidFill>
                <a:latin typeface="Arial"/>
                <a:ea typeface="DejaVu Sans"/>
              </a:rPr>
              <a:t>Les fils d’exécution </a:t>
            </a:r>
            <a:endParaRPr lang="fr-FR" sz="1800" b="0" strike="noStrike" spc="-1">
              <a:latin typeface="Arial"/>
            </a:endParaRPr>
          </a:p>
          <a:p>
            <a:pPr>
              <a:lnSpc>
                <a:spcPct val="100000"/>
              </a:lnSpc>
            </a:pPr>
            <a:r>
              <a:rPr lang="fr-FR" sz="1800" b="0" strike="noStrike" spc="-1">
                <a:solidFill>
                  <a:srgbClr val="000000"/>
                </a:solidFill>
                <a:latin typeface="Arial"/>
                <a:ea typeface="DejaVu Sans"/>
              </a:rPr>
              <a:t>Le nombre de fils d’exécution correspond au nombre de processus qui vont réaliser en même temps l’extraction des données :</a:t>
            </a:r>
            <a:endParaRPr lang="fr-FR" sz="1800" b="0" strike="noStrike" spc="-1">
              <a:latin typeface="Arial"/>
            </a:endParaRPr>
          </a:p>
          <a:p>
            <a:pPr marL="457200" algn="just">
              <a:lnSpc>
                <a:spcPct val="100000"/>
              </a:lnSpc>
            </a:pPr>
            <a:r>
              <a:rPr lang="fr-FR" sz="1800" b="0" strike="noStrike" spc="-1">
                <a:solidFill>
                  <a:srgbClr val="000000"/>
                </a:solidFill>
                <a:latin typeface="Arial"/>
                <a:ea typeface="DejaVu Sans"/>
              </a:rPr>
              <a:t>-  Si le nombre de fils d’exécution indiqué est de 1, il n’y aura qu’un seul processus qui procèdera aux contrôles nécessaires ;</a:t>
            </a:r>
            <a:endParaRPr lang="fr-FR" sz="1800" b="0" strike="noStrike" spc="-1">
              <a:latin typeface="Arial"/>
            </a:endParaRPr>
          </a:p>
          <a:p>
            <a:pPr marL="743040" lvl="1" indent="-282240" algn="just">
              <a:lnSpc>
                <a:spcPct val="100000"/>
              </a:lnSpc>
              <a:buClr>
                <a:srgbClr val="000000"/>
              </a:buClr>
              <a:buFont typeface="StarSymbol"/>
              <a:buChar char="-"/>
            </a:pPr>
            <a:r>
              <a:rPr lang="fr-FR" sz="1800" b="0" strike="noStrike" spc="-1">
                <a:solidFill>
                  <a:srgbClr val="000000"/>
                </a:solidFill>
                <a:latin typeface="Arial"/>
                <a:ea typeface="DejaVu Sans"/>
              </a:rPr>
              <a:t>Si le nombre de fils est de 6, il y aura 6 processus en marche en même temps pour réaliser les contrôles, ce qui sera </a:t>
            </a:r>
            <a:r>
              <a:rPr lang="fr-FR" sz="1800" b="1" strike="noStrike" spc="-1">
                <a:solidFill>
                  <a:srgbClr val="000000"/>
                </a:solidFill>
                <a:latin typeface="Arial"/>
                <a:ea typeface="DejaVu Sans"/>
              </a:rPr>
              <a:t>plus rapide.</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1" strike="noStrike" spc="-1">
                <a:solidFill>
                  <a:srgbClr val="000000"/>
                </a:solidFill>
                <a:latin typeface="Arial"/>
                <a:ea typeface="DejaVu Sans"/>
              </a:rPr>
              <a:t>Conséquences</a:t>
            </a:r>
            <a:r>
              <a:rPr lang="fr-FR" sz="1800" b="0" strike="noStrike" spc="-1">
                <a:solidFill>
                  <a:srgbClr val="000000"/>
                </a:solidFill>
                <a:latin typeface="Arial"/>
                <a:ea typeface="DejaVu Sans"/>
              </a:rPr>
              <a:t> :</a:t>
            </a:r>
            <a:endParaRPr lang="fr-FR" sz="1800" b="0" strike="noStrike" spc="-1">
              <a:latin typeface="Arial"/>
            </a:endParaRPr>
          </a:p>
          <a:p>
            <a:pPr marL="743040" lvl="1" indent="-282240" algn="just">
              <a:lnSpc>
                <a:spcPct val="100000"/>
              </a:lnSpc>
              <a:buClr>
                <a:srgbClr val="000000"/>
              </a:buClr>
              <a:buFont typeface="StarSymbol"/>
              <a:buChar char="-"/>
            </a:pPr>
            <a:r>
              <a:rPr lang="fr-FR" sz="1800" b="0" strike="noStrike" spc="-1">
                <a:solidFill>
                  <a:srgbClr val="000000"/>
                </a:solidFill>
                <a:latin typeface="Arial"/>
                <a:ea typeface="DejaVu Sans"/>
              </a:rPr>
              <a:t>En cas de problème de fiabilité lors de la lecture des données paye par Altaïr, faire tourner les données en sélectionnant cette option pour un unique fil d’exécution (sélectionner 1).</a:t>
            </a:r>
            <a:endParaRPr lang="fr-FR" sz="1800" b="0" strike="noStrike" spc="-1">
              <a:latin typeface="Arial"/>
            </a:endParaRPr>
          </a:p>
          <a:p>
            <a:pPr marL="457200" algn="just">
              <a:lnSpc>
                <a:spcPct val="100000"/>
              </a:lnSpc>
            </a:pPr>
            <a:endParaRPr lang="fr-FR" sz="1800" b="0" strike="noStrike" spc="-1">
              <a:latin typeface="Arial"/>
            </a:endParaRPr>
          </a:p>
          <a:p>
            <a:pPr marL="743040" lvl="1" indent="-282240" algn="just">
              <a:lnSpc>
                <a:spcPct val="100000"/>
              </a:lnSpc>
              <a:buClr>
                <a:srgbClr val="000000"/>
              </a:buClr>
              <a:buFont typeface="StarSymbol"/>
              <a:buChar char="-"/>
            </a:pPr>
            <a:r>
              <a:rPr lang="fr-FR" sz="1800" b="0" strike="noStrike" spc="-1">
                <a:solidFill>
                  <a:srgbClr val="000000"/>
                </a:solidFill>
                <a:latin typeface="Arial"/>
                <a:ea typeface="DejaVu Sans"/>
              </a:rPr>
              <a:t>Si l’interface n’est pas réactive lors d’un contrôle important, baisser le nombre de fils d’exécution ainsi que l’utilisation de la mémoire en mode </a:t>
            </a:r>
            <a:r>
              <a:rPr lang="fr-FR" sz="1800" b="1" strike="noStrike" spc="-1">
                <a:solidFill>
                  <a:srgbClr val="000000"/>
                </a:solidFill>
                <a:latin typeface="Arial"/>
                <a:ea typeface="DejaVu Sans"/>
              </a:rPr>
              <a:t>modéré </a:t>
            </a:r>
            <a:r>
              <a:rPr lang="fr-FR" sz="1800" b="0" strike="noStrike" spc="-1">
                <a:solidFill>
                  <a:srgbClr val="000000"/>
                </a:solidFill>
                <a:latin typeface="Arial"/>
                <a:ea typeface="DejaVu Sans"/>
              </a:rPr>
              <a:t>ou </a:t>
            </a:r>
            <a:r>
              <a:rPr lang="fr-FR" sz="1800" b="1" strike="noStrike" spc="-1">
                <a:solidFill>
                  <a:srgbClr val="000000"/>
                </a:solidFill>
                <a:latin typeface="Arial"/>
                <a:ea typeface="DejaVu Sans"/>
              </a:rPr>
              <a:t>économe</a:t>
            </a:r>
            <a:r>
              <a:rPr lang="fr-FR" sz="1800" b="0" strike="noStrike" spc="-1">
                <a:solidFill>
                  <a:srgbClr val="000000"/>
                </a:solidFill>
                <a:latin typeface="Arial"/>
                <a:ea typeface="DejaVu Sans"/>
              </a:rPr>
              <a:t>.</a:t>
            </a:r>
            <a:endParaRPr lang="fr-FR" sz="1800" b="0" strike="noStrike" spc="-1">
              <a:latin typeface="Arial"/>
            </a:endParaRPr>
          </a:p>
          <a:p>
            <a:pPr algn="just">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505" name="CustomShape 3"/>
          <p:cNvSpPr/>
          <p:nvPr/>
        </p:nvSpPr>
        <p:spPr>
          <a:xfrm>
            <a:off x="602280" y="332640"/>
            <a:ext cx="835704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200" b="0" strike="noStrike" cap="all" spc="-1">
                <a:solidFill>
                  <a:srgbClr val="308087"/>
                </a:solidFill>
                <a:latin typeface="Times New Roman"/>
                <a:ea typeface="DejaVu Sans"/>
              </a:rPr>
              <a:t>l’ONGLET « options » - « paramètres de traitement »</a:t>
            </a:r>
            <a:endParaRPr lang="fr-FR" sz="2200" b="0" strike="noStrike" spc="-1">
              <a:latin typeface="Arial"/>
            </a:endParaRPr>
          </a:p>
        </p:txBody>
      </p:sp>
      <p:sp>
        <p:nvSpPr>
          <p:cNvPr id="506" name="CustomShape 4"/>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pic>
        <p:nvPicPr>
          <p:cNvPr id="507" name="Picture 3"/>
          <p:cNvPicPr/>
          <p:nvPr/>
        </p:nvPicPr>
        <p:blipFill>
          <a:blip r:embed="rId2"/>
          <a:stretch/>
        </p:blipFill>
        <p:spPr>
          <a:xfrm>
            <a:off x="5182200" y="967680"/>
            <a:ext cx="604440" cy="728280"/>
          </a:xfrm>
          <a:prstGeom prst="rect">
            <a:avLst/>
          </a:prstGeom>
          <a:ln>
            <a:noFill/>
          </a:ln>
        </p:spPr>
      </p:pic>
      <p:pic>
        <p:nvPicPr>
          <p:cNvPr id="508" name="Picture 4"/>
          <p:cNvPicPr/>
          <p:nvPr/>
        </p:nvPicPr>
        <p:blipFill>
          <a:blip r:embed="rId3"/>
          <a:stretch/>
        </p:blipFill>
        <p:spPr>
          <a:xfrm>
            <a:off x="5911200" y="960120"/>
            <a:ext cx="757080" cy="804600"/>
          </a:xfrm>
          <a:prstGeom prst="rect">
            <a:avLst/>
          </a:prstGeom>
          <a:ln>
            <a:noFill/>
          </a:ln>
        </p:spPr>
      </p:pic>
      <p:pic>
        <p:nvPicPr>
          <p:cNvPr id="509" name="Image 2"/>
          <p:cNvPicPr/>
          <p:nvPr/>
        </p:nvPicPr>
        <p:blipFill>
          <a:blip r:embed="rId4"/>
          <a:srcRect l="24417" t="-3348" r="16462"/>
          <a:stretch/>
        </p:blipFill>
        <p:spPr>
          <a:xfrm>
            <a:off x="5112720" y="4839480"/>
            <a:ext cx="2687760" cy="340920"/>
          </a:xfrm>
          <a:prstGeom prst="rect">
            <a:avLst/>
          </a:prstGeom>
          <a:ln>
            <a:noFill/>
          </a:ln>
        </p:spPr>
      </p:pic>
      <p:sp>
        <p:nvSpPr>
          <p:cNvPr id="510" name="CustomShape 5"/>
          <p:cNvSpPr/>
          <p:nvPr/>
        </p:nvSpPr>
        <p:spPr>
          <a:xfrm>
            <a:off x="1166040" y="6356520"/>
            <a:ext cx="494604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11" name="CustomShape 6"/>
          <p:cNvSpPr/>
          <p:nvPr/>
        </p:nvSpPr>
        <p:spPr>
          <a:xfrm>
            <a:off x="6481080" y="633240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48BE79F-A38A-49CF-AB99-9E427594CCC5}" type="slidenum">
              <a:rPr lang="fr-FR" sz="900" b="0" strike="noStrike" spc="-1">
                <a:solidFill>
                  <a:srgbClr val="8B8B8B"/>
                </a:solidFill>
                <a:latin typeface="Calibri"/>
                <a:ea typeface="DejaVu Sans"/>
              </a:rPr>
              <a:t>30</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13" name="CustomShape 2"/>
          <p:cNvSpPr/>
          <p:nvPr/>
        </p:nvSpPr>
        <p:spPr>
          <a:xfrm>
            <a:off x="360000" y="1173600"/>
            <a:ext cx="3991320" cy="127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ヒラギノ角ゴ Pro W3"/>
              </a:rPr>
              <a:t>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514" name="CustomShape 3"/>
          <p:cNvSpPr/>
          <p:nvPr/>
        </p:nvSpPr>
        <p:spPr>
          <a:xfrm>
            <a:off x="300960" y="185400"/>
            <a:ext cx="8536680" cy="387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l’ONGLET « options » - « CODES »</a:t>
            </a:r>
            <a:endParaRPr lang="fr-FR" sz="2400" b="0" strike="noStrike" spc="-1">
              <a:latin typeface="Arial"/>
            </a:endParaRPr>
          </a:p>
        </p:txBody>
      </p:sp>
      <p:sp>
        <p:nvSpPr>
          <p:cNvPr id="515" name="CustomShape 4"/>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pic>
        <p:nvPicPr>
          <p:cNvPr id="516" name="Picture 3"/>
          <p:cNvPicPr/>
          <p:nvPr/>
        </p:nvPicPr>
        <p:blipFill>
          <a:blip r:embed="rId2"/>
          <a:stretch/>
        </p:blipFill>
        <p:spPr>
          <a:xfrm>
            <a:off x="2356920" y="747360"/>
            <a:ext cx="469800" cy="508680"/>
          </a:xfrm>
          <a:prstGeom prst="rect">
            <a:avLst/>
          </a:prstGeom>
          <a:ln>
            <a:noFill/>
          </a:ln>
        </p:spPr>
      </p:pic>
      <p:sp>
        <p:nvSpPr>
          <p:cNvPr id="517" name="CustomShape 5"/>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518" name="CustomShape 6"/>
          <p:cNvSpPr/>
          <p:nvPr/>
        </p:nvSpPr>
        <p:spPr>
          <a:xfrm>
            <a:off x="1676520" y="6356520"/>
            <a:ext cx="53535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19"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75F6B96-1F3D-446B-BAEA-A64BE78AB1DD}" type="slidenum">
              <a:rPr lang="fr-FR" sz="900" b="0" strike="noStrike" spc="-1">
                <a:solidFill>
                  <a:srgbClr val="8B8B8B"/>
                </a:solidFill>
                <a:latin typeface="Calibri"/>
                <a:ea typeface="DejaVu Sans"/>
              </a:rPr>
              <a:t>31</a:t>
            </a:fld>
            <a:endParaRPr lang="fr-FR" sz="900" b="0" strike="noStrike" spc="-1">
              <a:latin typeface="Arial"/>
            </a:endParaRPr>
          </a:p>
        </p:txBody>
      </p:sp>
      <p:sp>
        <p:nvSpPr>
          <p:cNvPr id="520" name="CustomShape 8"/>
          <p:cNvSpPr/>
          <p:nvPr/>
        </p:nvSpPr>
        <p:spPr>
          <a:xfrm>
            <a:off x="3643200" y="1258200"/>
            <a:ext cx="1901520" cy="361440"/>
          </a:xfrm>
          <a:prstGeom prst="rect">
            <a:avLst/>
          </a:prstGeom>
          <a:noFill/>
          <a:ln>
            <a:noFill/>
          </a:ln>
        </p:spPr>
        <p:style>
          <a:lnRef idx="0">
            <a:scrgbClr r="0" g="0" b="0"/>
          </a:lnRef>
          <a:fillRef idx="0">
            <a:scrgbClr r="0" g="0" b="0"/>
          </a:fillRef>
          <a:effectRef idx="0">
            <a:scrgbClr r="0" g="0" b="0"/>
          </a:effectRef>
          <a:fontRef idx="minor"/>
        </p:style>
      </p:sp>
      <p:pic>
        <p:nvPicPr>
          <p:cNvPr id="521" name="Image 11"/>
          <p:cNvPicPr/>
          <p:nvPr/>
        </p:nvPicPr>
        <p:blipFill>
          <a:blip r:embed="rId3"/>
          <a:srcRect l="3509" t="31028" r="85067" b="58547"/>
          <a:stretch/>
        </p:blipFill>
        <p:spPr>
          <a:xfrm>
            <a:off x="4313160" y="855360"/>
            <a:ext cx="585720" cy="501840"/>
          </a:xfrm>
          <a:prstGeom prst="rect">
            <a:avLst/>
          </a:prstGeom>
          <a:ln>
            <a:noFill/>
          </a:ln>
        </p:spPr>
      </p:pic>
      <p:pic>
        <p:nvPicPr>
          <p:cNvPr id="522" name="Image 508"/>
          <p:cNvPicPr/>
          <p:nvPr/>
        </p:nvPicPr>
        <p:blipFill>
          <a:blip r:embed="rId4"/>
          <a:srcRect l="2848" t="2055" r="1945" b="2050"/>
          <a:stretch/>
        </p:blipFill>
        <p:spPr>
          <a:xfrm>
            <a:off x="864000" y="2415960"/>
            <a:ext cx="3311640" cy="3845880"/>
          </a:xfrm>
          <a:prstGeom prst="rect">
            <a:avLst/>
          </a:prstGeom>
          <a:ln>
            <a:noFill/>
          </a:ln>
        </p:spPr>
      </p:pic>
      <p:pic>
        <p:nvPicPr>
          <p:cNvPr id="523" name="Image 509"/>
          <p:cNvPicPr/>
          <p:nvPr/>
        </p:nvPicPr>
        <p:blipFill>
          <a:blip r:embed="rId5"/>
          <a:stretch/>
        </p:blipFill>
        <p:spPr>
          <a:xfrm>
            <a:off x="4896000" y="2349000"/>
            <a:ext cx="3453840" cy="3970440"/>
          </a:xfrm>
          <a:prstGeom prst="rect">
            <a:avLst/>
          </a:prstGeom>
          <a:ln>
            <a:noFill/>
          </a:ln>
        </p:spPr>
      </p:pic>
      <p:sp>
        <p:nvSpPr>
          <p:cNvPr id="524" name="CustomShape 9"/>
          <p:cNvSpPr/>
          <p:nvPr/>
        </p:nvSpPr>
        <p:spPr>
          <a:xfrm>
            <a:off x="559800" y="1270858"/>
            <a:ext cx="8277840" cy="110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dirty="0">
                <a:solidFill>
                  <a:srgbClr val="000000"/>
                </a:solidFill>
                <a:latin typeface="Arial"/>
                <a:ea typeface="ヒラギノ角ゴ Pro W3"/>
              </a:rPr>
              <a:t>Il est possible de préciser les codes correspondant à certains libellés de paye (codes NBI, PFI, PFR, IFTS, IAT, etc.) pour cibler la recherche. Plusieurs codes </a:t>
            </a:r>
            <a:r>
              <a:rPr lang="fr-FR" sz="1400" b="1" strike="noStrike" spc="-1" dirty="0">
                <a:solidFill>
                  <a:srgbClr val="000000"/>
                </a:solidFill>
                <a:latin typeface="Arial"/>
                <a:ea typeface="ヒラギノ角ゴ Pro W3"/>
              </a:rPr>
              <a:t>doivent être séparés par des points-virgules</a:t>
            </a:r>
            <a:r>
              <a:rPr lang="fr-FR" sz="1400" b="0" strike="noStrike" spc="-1" dirty="0">
                <a:solidFill>
                  <a:srgbClr val="000000"/>
                </a:solidFill>
                <a:latin typeface="Arial"/>
                <a:ea typeface="ヒラギノ角ゴ Pro W3"/>
              </a:rPr>
              <a:t>.</a:t>
            </a:r>
            <a:endParaRPr lang="fr-FR" sz="1400" b="0" strike="noStrike" spc="-1" dirty="0">
              <a:latin typeface="Arial"/>
            </a:endParaRPr>
          </a:p>
          <a:p>
            <a:pPr>
              <a:lnSpc>
                <a:spcPct val="100000"/>
              </a:lnSpc>
            </a:pPr>
            <a:r>
              <a:rPr lang="fr-FR" sz="1400" b="0" strike="noStrike" spc="-1" dirty="0">
                <a:solidFill>
                  <a:srgbClr val="000000"/>
                </a:solidFill>
                <a:latin typeface="Arial"/>
                <a:ea typeface="ヒラギノ角ゴ Pro W3"/>
              </a:rPr>
              <a:t>Valider ensuite en cliquant sur l’icône « flèche verte ». Un message confirme que les codes saisis seront utilisés dans les rapports.</a:t>
            </a:r>
            <a:endParaRPr lang="fr-FR" sz="1400" b="0" strike="noStrike" spc="-1" dirty="0">
              <a:latin typeface="Arial"/>
            </a:endParaRPr>
          </a:p>
          <a:p>
            <a:pPr>
              <a:lnSpc>
                <a:spcPct val="100000"/>
              </a:lnSpc>
            </a:pPr>
            <a:endParaRPr lang="fr-FR" sz="1400" b="0" strike="noStrike" spc="-1" dirty="0">
              <a:latin typeface="Arial"/>
            </a:endParaRPr>
          </a:p>
        </p:txBody>
      </p:sp>
      <p:sp>
        <p:nvSpPr>
          <p:cNvPr id="525" name="CustomShape 10"/>
          <p:cNvSpPr/>
          <p:nvPr/>
        </p:nvSpPr>
        <p:spPr>
          <a:xfrm>
            <a:off x="504000" y="839160"/>
            <a:ext cx="7845840" cy="37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a:solidFill>
                  <a:srgbClr val="000000"/>
                </a:solidFill>
                <a:latin typeface="Arial"/>
                <a:ea typeface="ヒラギノ角ゴ Pro W3"/>
              </a:rPr>
              <a:t>Dialogue « Options »              onglet « Codes »</a:t>
            </a:r>
            <a:r>
              <a:rPr lang="fr-FR" sz="1800" b="0" strike="noStrike" spc="-1">
                <a:solidFill>
                  <a:srgbClr val="000000"/>
                </a:solidFill>
                <a:latin typeface="Arial"/>
                <a:ea typeface="ヒラギノ角ゴ Pro W3"/>
              </a:rPr>
              <a:t>             </a:t>
            </a:r>
            <a:r>
              <a:rPr lang="fr-FR" sz="2000" b="0" strike="noStrike" spc="-1">
                <a:solidFill>
                  <a:srgbClr val="000000"/>
                </a:solidFill>
                <a:latin typeface="Arial"/>
                <a:ea typeface="ヒラギノ角ゴ Pro W3"/>
              </a:rPr>
              <a:t> </a:t>
            </a:r>
            <a:r>
              <a:rPr lang="fr-FR" sz="1800" b="0" strike="noStrike" spc="-1">
                <a:solidFill>
                  <a:srgbClr val="000000"/>
                </a:solidFill>
                <a:latin typeface="Arial"/>
                <a:ea typeface="ヒラギノ角ゴ Pro W3"/>
              </a:rPr>
              <a:t> </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CustomShape 1"/>
          <p:cNvSpPr/>
          <p:nvPr/>
        </p:nvSpPr>
        <p:spPr>
          <a:xfrm>
            <a:off x="300960" y="185400"/>
            <a:ext cx="8536680" cy="387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l’ONGLET « options » - « Rapport »</a:t>
            </a:r>
            <a:endParaRPr lang="fr-FR" sz="2400" b="0" strike="noStrike" spc="-1">
              <a:latin typeface="Arial"/>
            </a:endParaRPr>
          </a:p>
        </p:txBody>
      </p:sp>
      <p:pic>
        <p:nvPicPr>
          <p:cNvPr id="527" name="Picture 3"/>
          <p:cNvPicPr/>
          <p:nvPr/>
        </p:nvPicPr>
        <p:blipFill>
          <a:blip r:embed="rId2"/>
          <a:stretch/>
        </p:blipFill>
        <p:spPr>
          <a:xfrm>
            <a:off x="2356920" y="639360"/>
            <a:ext cx="469800" cy="508680"/>
          </a:xfrm>
          <a:prstGeom prst="rect">
            <a:avLst/>
          </a:prstGeom>
          <a:ln>
            <a:noFill/>
          </a:ln>
        </p:spPr>
      </p:pic>
      <p:sp>
        <p:nvSpPr>
          <p:cNvPr id="528" name="CustomShape 2"/>
          <p:cNvSpPr/>
          <p:nvPr/>
        </p:nvSpPr>
        <p:spPr>
          <a:xfrm>
            <a:off x="3643200" y="1258200"/>
            <a:ext cx="1901520" cy="361440"/>
          </a:xfrm>
          <a:prstGeom prst="rect">
            <a:avLst/>
          </a:prstGeom>
          <a:noFill/>
          <a:ln>
            <a:noFill/>
          </a:ln>
        </p:spPr>
        <p:style>
          <a:lnRef idx="0">
            <a:scrgbClr r="0" g="0" b="0"/>
          </a:lnRef>
          <a:fillRef idx="0">
            <a:scrgbClr r="0" g="0" b="0"/>
          </a:fillRef>
          <a:effectRef idx="0">
            <a:scrgbClr r="0" g="0" b="0"/>
          </a:effectRef>
          <a:fontRef idx="minor"/>
        </p:style>
      </p:sp>
      <p:sp>
        <p:nvSpPr>
          <p:cNvPr id="529" name="CustomShape 3"/>
          <p:cNvSpPr/>
          <p:nvPr/>
        </p:nvSpPr>
        <p:spPr>
          <a:xfrm>
            <a:off x="504000" y="731160"/>
            <a:ext cx="7845840" cy="37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a:solidFill>
                  <a:srgbClr val="000000"/>
                </a:solidFill>
                <a:latin typeface="Arial"/>
                <a:ea typeface="ヒラギノ角ゴ Pro W3"/>
              </a:rPr>
              <a:t>Dialogue « Options »              onglet « Rapport »</a:t>
            </a:r>
            <a:r>
              <a:rPr lang="fr-FR" sz="1800" b="0" strike="noStrike" spc="-1">
                <a:solidFill>
                  <a:srgbClr val="000000"/>
                </a:solidFill>
                <a:latin typeface="Arial"/>
                <a:ea typeface="ヒラギノ角ゴ Pro W3"/>
              </a:rPr>
              <a:t>           </a:t>
            </a:r>
            <a:r>
              <a:rPr lang="fr-FR" sz="2000" b="0" strike="noStrike" spc="-1">
                <a:solidFill>
                  <a:srgbClr val="000000"/>
                </a:solidFill>
                <a:latin typeface="Arial"/>
                <a:ea typeface="ヒラギノ角ゴ Pro W3"/>
              </a:rPr>
              <a:t> </a:t>
            </a:r>
            <a:r>
              <a:rPr lang="fr-FR" sz="1800" b="0" strike="noStrike" spc="-1">
                <a:solidFill>
                  <a:srgbClr val="000000"/>
                </a:solidFill>
                <a:latin typeface="Arial"/>
                <a:ea typeface="ヒラギノ角ゴ Pro W3"/>
              </a:rPr>
              <a:t> </a:t>
            </a:r>
            <a:endParaRPr lang="fr-FR" sz="1800" b="0" strike="noStrike" spc="-1">
              <a:latin typeface="Arial"/>
            </a:endParaRPr>
          </a:p>
        </p:txBody>
      </p:sp>
      <p:pic>
        <p:nvPicPr>
          <p:cNvPr id="530" name="Image 529"/>
          <p:cNvPicPr/>
          <p:nvPr/>
        </p:nvPicPr>
        <p:blipFill>
          <a:blip r:embed="rId3"/>
          <a:srcRect t="41001" r="87676" b="49182"/>
          <a:stretch/>
        </p:blipFill>
        <p:spPr>
          <a:xfrm>
            <a:off x="4464000" y="731160"/>
            <a:ext cx="574920" cy="417960"/>
          </a:xfrm>
          <a:prstGeom prst="rect">
            <a:avLst/>
          </a:prstGeom>
          <a:ln>
            <a:noFill/>
          </a:ln>
        </p:spPr>
      </p:pic>
      <p:sp>
        <p:nvSpPr>
          <p:cNvPr id="531" name="CustomShape 4"/>
          <p:cNvSpPr/>
          <p:nvPr/>
        </p:nvSpPr>
        <p:spPr>
          <a:xfrm>
            <a:off x="3564000" y="1512000"/>
            <a:ext cx="4785840" cy="428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400" b="0" strike="noStrike" spc="-1">
                <a:solidFill>
                  <a:srgbClr val="000000"/>
                </a:solidFill>
                <a:latin typeface="Arial"/>
                <a:ea typeface="ヒラギノ角ゴ Pro W3"/>
              </a:rPr>
              <a:t>Par défaut, toutes les parties du rapport d’analyse sont sélectionnées.</a:t>
            </a: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r>
              <a:rPr lang="fr-FR" sz="1400" b="0" strike="noStrike" spc="-1">
                <a:solidFill>
                  <a:srgbClr val="000000"/>
                </a:solidFill>
                <a:latin typeface="Arial"/>
                <a:ea typeface="ヒラギノ角ゴ Pro W3"/>
              </a:rPr>
              <a:t>Il suffit de décocher les parties correspondantes pour qu’elles soient omises du rapport d’analyse.</a:t>
            </a: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r>
              <a:rPr lang="fr-FR" sz="1400" b="0" strike="noStrike" spc="-1">
                <a:solidFill>
                  <a:srgbClr val="000000"/>
                </a:solidFill>
                <a:latin typeface="Arial"/>
                <a:ea typeface="ヒラギノ角ゴ Pro W3"/>
              </a:rPr>
              <a:t>Des profils types (« Complet », « Allégé »…) sont proposés par un menu déroulant, en fonction des points souhaités dans le rapport.</a:t>
            </a: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r>
              <a:rPr lang="fr-FR" sz="1400" b="0" strike="noStrike" spc="-1">
                <a:solidFill>
                  <a:srgbClr val="000000"/>
                </a:solidFill>
                <a:latin typeface="Arial"/>
                <a:ea typeface="ヒラギノ角ゴ Pro W3"/>
              </a:rPr>
              <a:t>Valider ensuite en cliquant sur l’icône « flèche verte ». </a:t>
            </a: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r>
              <a:rPr lang="fr-FR" sz="1400" b="0" strike="noStrike" spc="-1">
                <a:solidFill>
                  <a:srgbClr val="000000"/>
                </a:solidFill>
                <a:latin typeface="Arial"/>
                <a:ea typeface="ヒラギノ角ゴ Pro W3"/>
              </a:rPr>
              <a:t>Un message confirme que les parties du rapport sélectionnées seront générées. Attention, certaines parties dépendent d’autres parties et ne peuvent pas être produites isolément.</a:t>
            </a:r>
            <a:endParaRPr lang="fr-FR" sz="1400" b="0" strike="noStrike" spc="-1">
              <a:latin typeface="Arial"/>
            </a:endParaRPr>
          </a:p>
          <a:p>
            <a:pPr algn="just">
              <a:lnSpc>
                <a:spcPct val="100000"/>
              </a:lnSpc>
            </a:pPr>
            <a:endParaRPr lang="fr-FR" sz="1400" b="0" strike="noStrike" spc="-1">
              <a:latin typeface="Arial"/>
            </a:endParaRPr>
          </a:p>
          <a:p>
            <a:pPr algn="just">
              <a:lnSpc>
                <a:spcPct val="100000"/>
              </a:lnSpc>
            </a:pPr>
            <a:r>
              <a:rPr lang="fr-FR" sz="1400" b="0" strike="noStrike" spc="-1">
                <a:solidFill>
                  <a:srgbClr val="000000"/>
                </a:solidFill>
                <a:latin typeface="Arial"/>
                <a:ea typeface="ヒラギノ角ゴ Pro W3"/>
              </a:rPr>
              <a:t>Cliquer alors sur « Accepter ».</a:t>
            </a:r>
            <a:endParaRPr lang="fr-FR" sz="1400" b="0" strike="noStrike" spc="-1">
              <a:latin typeface="Arial"/>
            </a:endParaRPr>
          </a:p>
        </p:txBody>
      </p:sp>
      <p:pic>
        <p:nvPicPr>
          <p:cNvPr id="532" name="Image 531"/>
          <p:cNvPicPr/>
          <p:nvPr/>
        </p:nvPicPr>
        <p:blipFill>
          <a:blip r:embed="rId4"/>
          <a:srcRect l="32306" t="42361"/>
          <a:stretch/>
        </p:blipFill>
        <p:spPr>
          <a:xfrm>
            <a:off x="360000" y="4140000"/>
            <a:ext cx="2396880" cy="2518920"/>
          </a:xfrm>
          <a:prstGeom prst="rect">
            <a:avLst/>
          </a:prstGeom>
          <a:ln>
            <a:noFill/>
          </a:ln>
        </p:spPr>
      </p:pic>
      <p:pic>
        <p:nvPicPr>
          <p:cNvPr id="533" name="Image 532"/>
          <p:cNvPicPr/>
          <p:nvPr/>
        </p:nvPicPr>
        <p:blipFill>
          <a:blip r:embed="rId5"/>
          <a:srcRect l="15238" t="8911" r="2837" b="10516"/>
          <a:stretch/>
        </p:blipFill>
        <p:spPr>
          <a:xfrm>
            <a:off x="288000" y="1332000"/>
            <a:ext cx="2556720" cy="2735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35" name="CustomShape 2"/>
          <p:cNvSpPr/>
          <p:nvPr/>
        </p:nvSpPr>
        <p:spPr>
          <a:xfrm>
            <a:off x="378720" y="2151000"/>
            <a:ext cx="8536680" cy="418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2000" b="1" strike="noStrike" spc="-1">
                <a:solidFill>
                  <a:srgbClr val="000000"/>
                </a:solidFill>
                <a:latin typeface="Arial"/>
                <a:ea typeface="ヒラギノ角ゴ Pro W3"/>
              </a:rPr>
              <a:t>Menu Configurer &gt; Configurer l’interface</a:t>
            </a:r>
            <a:r>
              <a:rPr lang="fr-FR" sz="2000" b="0" strike="noStrike" spc="-1">
                <a:solidFill>
                  <a:srgbClr val="000000"/>
                </a:solidFill>
                <a:latin typeface="Arial"/>
                <a:ea typeface="ヒラギノ角ゴ Pro W3"/>
              </a:rPr>
              <a:t> </a:t>
            </a:r>
            <a:endParaRPr lang="fr-FR" sz="2000" b="0" strike="noStrike" spc="-1">
              <a:latin typeface="Arial"/>
            </a:endParaRPr>
          </a:p>
          <a:p>
            <a:pPr>
              <a:lnSpc>
                <a:spcPct val="100000"/>
              </a:lnSpc>
            </a:pPr>
            <a:endParaRPr lang="fr-FR" sz="2000" b="0" strike="noStrike" spc="-1">
              <a:latin typeface="Arial"/>
            </a:endParaRPr>
          </a:p>
          <a:p>
            <a:pPr algn="just">
              <a:lnSpc>
                <a:spcPct val="100000"/>
              </a:lnSpc>
            </a:pPr>
            <a:r>
              <a:rPr lang="fr-FR" sz="1800" b="1" strike="noStrike" spc="-1">
                <a:solidFill>
                  <a:srgbClr val="558ED5"/>
                </a:solidFill>
                <a:latin typeface="Arial"/>
                <a:ea typeface="ヒラギノ角ゴ Pro W3"/>
              </a:rPr>
              <a:t>Affichage</a:t>
            </a:r>
            <a:r>
              <a:rPr lang="fr-FR" sz="2000" b="0" strike="noStrike" spc="-1">
                <a:solidFill>
                  <a:srgbClr val="000000"/>
                </a:solidFill>
                <a:latin typeface="Arial"/>
                <a:ea typeface="ヒラギノ角ゴ Pro W3"/>
              </a:rPr>
              <a:t> : afficher le gestionnaire de fichier, afficher le gestionnaire de projet, afficher les messages, plein écran</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1800" b="1" strike="noStrike" spc="-1">
                <a:solidFill>
                  <a:srgbClr val="558ED5"/>
                </a:solidFill>
                <a:latin typeface="Arial"/>
                <a:ea typeface="ヒラギノ角ゴ Pro W3"/>
              </a:rPr>
              <a:t>Barres d’outils </a:t>
            </a:r>
            <a:r>
              <a:rPr lang="fr-FR" sz="2000" b="0" strike="noStrike" spc="-1">
                <a:solidFill>
                  <a:srgbClr val="000000"/>
                </a:solidFill>
                <a:latin typeface="Arial"/>
                <a:ea typeface="ヒラギノ角ゴ Pro W3"/>
              </a:rPr>
              <a:t>: afficher la barre d’outils de fichiers, afficher la barre d’édition, afficher le processus, afficher la barre d’options,…</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1800" b="1" strike="noStrike" spc="-1">
                <a:solidFill>
                  <a:srgbClr val="558ED5"/>
                </a:solidFill>
                <a:latin typeface="Arial"/>
                <a:ea typeface="ヒラギノ角ゴ Pro W3"/>
              </a:rPr>
              <a:t>Sauvegarder/Lancer</a:t>
            </a:r>
            <a:r>
              <a:rPr lang="fr-FR" sz="2000" b="0" strike="noStrike" spc="-1">
                <a:solidFill>
                  <a:srgbClr val="000000"/>
                </a:solidFill>
                <a:latin typeface="Arial"/>
                <a:ea typeface="ヒラギノ角ゴ Pro W3"/>
              </a:rPr>
              <a:t> : sauvegarder le projet automatiquement, charger le projet par défaut au lancement, charger les données utilisateur au lancement.</a:t>
            </a:r>
            <a:endParaRPr lang="fr-FR" sz="2000" b="0" strike="noStrike" spc="-1">
              <a:latin typeface="Arial"/>
            </a:endParaRPr>
          </a:p>
          <a:p>
            <a:pPr algn="just">
              <a:lnSpc>
                <a:spcPct val="100000"/>
              </a:lnSpc>
            </a:pPr>
            <a:r>
              <a:rPr lang="fr-FR" sz="1800" b="1" strike="noStrike" spc="-1">
                <a:solidFill>
                  <a:srgbClr val="558ED5"/>
                </a:solidFill>
                <a:latin typeface="Arial"/>
                <a:ea typeface="ヒラギノ角ゴ Pro W3"/>
              </a:rPr>
              <a:t>Console </a:t>
            </a:r>
            <a:r>
              <a:rPr lang="fr-FR" sz="2000" b="0" strike="noStrike" spc="-1">
                <a:solidFill>
                  <a:srgbClr val="000000"/>
                </a:solidFill>
                <a:latin typeface="Arial"/>
                <a:ea typeface="ヒラギノ角ゴ Pro W3"/>
              </a:rPr>
              <a:t>: limiter la sortie de la console, limiter la verbosité</a:t>
            </a:r>
            <a:endParaRPr lang="fr-FR" sz="2000" b="0" strike="noStrike" spc="-1">
              <a:latin typeface="Arial"/>
            </a:endParaRPr>
          </a:p>
          <a:p>
            <a:pPr>
              <a:lnSpc>
                <a:spcPct val="100000"/>
              </a:lnSpc>
            </a:pPr>
            <a:endParaRPr lang="fr-FR" sz="2000" b="0" strike="noStrike" spc="-1">
              <a:latin typeface="Arial"/>
            </a:endParaRPr>
          </a:p>
          <a:p>
            <a:pPr>
              <a:lnSpc>
                <a:spcPct val="100000"/>
              </a:lnSpc>
            </a:pPr>
            <a:endParaRPr lang="fr-FR" sz="2000" b="0" strike="noStrike" spc="-1">
              <a:latin typeface="Arial"/>
            </a:endParaRPr>
          </a:p>
          <a:p>
            <a:pPr>
              <a:lnSpc>
                <a:spcPct val="100000"/>
              </a:lnSpc>
            </a:pPr>
            <a:endParaRPr lang="fr-FR" sz="2000" b="0" strike="noStrike" spc="-1">
              <a:latin typeface="Arial"/>
            </a:endParaRPr>
          </a:p>
        </p:txBody>
      </p:sp>
      <p:sp>
        <p:nvSpPr>
          <p:cNvPr id="536" name="CustomShape 3"/>
          <p:cNvSpPr/>
          <p:nvPr/>
        </p:nvSpPr>
        <p:spPr>
          <a:xfrm>
            <a:off x="300960" y="221400"/>
            <a:ext cx="8536680" cy="495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Le DIALOGUE DE CONFIGURATION</a:t>
            </a:r>
            <a:endParaRPr lang="fr-FR" sz="2400" b="0" strike="noStrike" spc="-1">
              <a:latin typeface="Arial"/>
            </a:endParaRPr>
          </a:p>
        </p:txBody>
      </p:sp>
      <p:sp>
        <p:nvSpPr>
          <p:cNvPr id="537" name="CustomShape 4"/>
          <p:cNvSpPr/>
          <p:nvPr/>
        </p:nvSpPr>
        <p:spPr>
          <a:xfrm>
            <a:off x="1584000" y="5184000"/>
            <a:ext cx="360" cy="341280"/>
          </a:xfrm>
          <a:prstGeom prst="rect">
            <a:avLst/>
          </a:prstGeom>
          <a:noFill/>
          <a:ln>
            <a:noFill/>
          </a:ln>
        </p:spPr>
        <p:style>
          <a:lnRef idx="0">
            <a:scrgbClr r="0" g="0" b="0"/>
          </a:lnRef>
          <a:fillRef idx="0">
            <a:scrgbClr r="0" g="0" b="0"/>
          </a:fillRef>
          <a:effectRef idx="0">
            <a:scrgbClr r="0" g="0" b="0"/>
          </a:effectRef>
          <a:fontRef idx="minor"/>
        </p:style>
      </p:sp>
      <p:sp>
        <p:nvSpPr>
          <p:cNvPr id="538" name="CustomShape 5"/>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539" name="CustomShape 6"/>
          <p:cNvSpPr/>
          <p:nvPr/>
        </p:nvSpPr>
        <p:spPr>
          <a:xfrm>
            <a:off x="1501200" y="6356520"/>
            <a:ext cx="6016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40"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148D028-92EC-4BE6-AAB4-CB7224C96710}" type="slidenum">
              <a:rPr lang="fr-FR" sz="900" b="0" strike="noStrike" spc="-1">
                <a:solidFill>
                  <a:srgbClr val="8B8B8B"/>
                </a:solidFill>
                <a:latin typeface="Calibri"/>
                <a:ea typeface="DejaVu Sans"/>
              </a:rPr>
              <a:t>33</a:t>
            </a:fld>
            <a:endParaRPr lang="fr-FR" sz="900" b="0" strike="noStrike" spc="-1">
              <a:latin typeface="Arial"/>
            </a:endParaRPr>
          </a:p>
        </p:txBody>
      </p:sp>
      <p:pic>
        <p:nvPicPr>
          <p:cNvPr id="541" name="Image 9"/>
          <p:cNvPicPr/>
          <p:nvPr/>
        </p:nvPicPr>
        <p:blipFill>
          <a:blip r:embed="rId2"/>
          <a:stretch/>
        </p:blipFill>
        <p:spPr>
          <a:xfrm>
            <a:off x="300960" y="1056960"/>
            <a:ext cx="8536680" cy="1216800"/>
          </a:xfrm>
          <a:prstGeom prst="rect">
            <a:avLst/>
          </a:prstGeom>
          <a:ln>
            <a:noFill/>
          </a:ln>
        </p:spPr>
      </p:pic>
      <p:sp>
        <p:nvSpPr>
          <p:cNvPr id="542" name="Line 8"/>
          <p:cNvSpPr/>
          <p:nvPr/>
        </p:nvSpPr>
        <p:spPr>
          <a:xfrm flipV="1">
            <a:off x="5865840" y="1876320"/>
            <a:ext cx="2167920" cy="75456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ustomShape 1"/>
          <p:cNvSpPr/>
          <p:nvPr/>
        </p:nvSpPr>
        <p:spPr>
          <a:xfrm>
            <a:off x="1152000" y="6356520"/>
            <a:ext cx="60760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44"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0155218-00E3-453B-ACE6-70A9AC576904}" type="slidenum">
              <a:rPr lang="fr-FR" sz="900" b="0" strike="noStrike" spc="-1">
                <a:solidFill>
                  <a:srgbClr val="8B8B8B"/>
                </a:solidFill>
                <a:latin typeface="Calibri"/>
                <a:ea typeface="DejaVu Sans"/>
              </a:rPr>
              <a:t>34</a:t>
            </a:fld>
            <a:endParaRPr lang="fr-FR" sz="900" b="0" strike="noStrike" spc="-1">
              <a:latin typeface="Arial"/>
            </a:endParaRPr>
          </a:p>
        </p:txBody>
      </p:sp>
      <p:pic>
        <p:nvPicPr>
          <p:cNvPr id="545" name="Image 3"/>
          <p:cNvPicPr/>
          <p:nvPr/>
        </p:nvPicPr>
        <p:blipFill>
          <a:blip r:embed="rId2"/>
          <a:stretch/>
        </p:blipFill>
        <p:spPr>
          <a:xfrm>
            <a:off x="1024560" y="1311120"/>
            <a:ext cx="7386480" cy="4204440"/>
          </a:xfrm>
          <a:prstGeom prst="rect">
            <a:avLst/>
          </a:prstGeom>
          <a:ln>
            <a:noFill/>
          </a:ln>
        </p:spPr>
      </p:pic>
      <p:sp>
        <p:nvSpPr>
          <p:cNvPr id="546" name="CustomShape 3"/>
          <p:cNvSpPr/>
          <p:nvPr/>
        </p:nvSpPr>
        <p:spPr>
          <a:xfrm>
            <a:off x="300960" y="401400"/>
            <a:ext cx="8536680" cy="678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Le dialogue de configuration</a:t>
            </a:r>
            <a:endParaRPr lang="fr-FR"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CustomShape 1"/>
          <p:cNvSpPr/>
          <p:nvPr/>
        </p:nvSpPr>
        <p:spPr>
          <a:xfrm>
            <a:off x="1728000" y="6336000"/>
            <a:ext cx="52531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48"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B6D357C-C144-4AED-8F3C-A7D50446A4A2}" type="slidenum">
              <a:rPr lang="fr-FR" sz="900" b="0" strike="noStrike" spc="-1">
                <a:solidFill>
                  <a:srgbClr val="8B8B8B"/>
                </a:solidFill>
                <a:latin typeface="Calibri"/>
                <a:ea typeface="DejaVu Sans"/>
              </a:rPr>
              <a:t>35</a:t>
            </a:fld>
            <a:endParaRPr lang="fr-FR" sz="900" b="0" strike="noStrike" spc="-1">
              <a:latin typeface="Arial"/>
            </a:endParaRPr>
          </a:p>
        </p:txBody>
      </p:sp>
      <p:sp>
        <p:nvSpPr>
          <p:cNvPr id="549" name="CustomShape 3"/>
          <p:cNvSpPr/>
          <p:nvPr/>
        </p:nvSpPr>
        <p:spPr>
          <a:xfrm>
            <a:off x="314640" y="196560"/>
            <a:ext cx="8536680" cy="4485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DejaVu Sans"/>
              </a:rPr>
              <a:t>Le dialogue de configuration</a:t>
            </a:r>
            <a:endParaRPr lang="fr-FR" sz="2400" b="0" strike="noStrike" spc="-1">
              <a:latin typeface="Arial"/>
            </a:endParaRPr>
          </a:p>
        </p:txBody>
      </p:sp>
      <p:sp>
        <p:nvSpPr>
          <p:cNvPr id="550" name="CustomShape 4"/>
          <p:cNvSpPr/>
          <p:nvPr/>
        </p:nvSpPr>
        <p:spPr>
          <a:xfrm>
            <a:off x="398520" y="1112040"/>
            <a:ext cx="8536680" cy="4916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1" strike="noStrike" spc="-1">
                <a:solidFill>
                  <a:srgbClr val="000000"/>
                </a:solidFill>
                <a:latin typeface="Calibri"/>
                <a:ea typeface="DejaVu Sans"/>
              </a:rPr>
              <a:t>Les options de configuration d’affichage </a:t>
            </a:r>
            <a:r>
              <a:rPr lang="fr-FR" sz="1600" b="0" strike="noStrike" spc="-1">
                <a:solidFill>
                  <a:srgbClr val="000000"/>
                </a:solidFill>
                <a:latin typeface="Calibri"/>
                <a:ea typeface="DejaVu Sans"/>
              </a:rPr>
              <a:t>permettent de simplifier l’interface graphique ou au contraire d’activer certaines fonctionnalités. </a:t>
            </a:r>
            <a:r>
              <a:rPr lang="fr-FR" sz="1600" b="1" strike="noStrike" spc="-1">
                <a:solidFill>
                  <a:srgbClr val="000000"/>
                </a:solidFill>
                <a:latin typeface="Calibri"/>
                <a:ea typeface="DejaVu Sans"/>
              </a:rPr>
              <a:t>Les options de barre d’outils </a:t>
            </a:r>
            <a:r>
              <a:rPr lang="fr-FR" sz="1600" b="0" strike="noStrike" spc="-1">
                <a:solidFill>
                  <a:srgbClr val="000000"/>
                </a:solidFill>
                <a:latin typeface="Calibri"/>
                <a:ea typeface="DejaVu Sans"/>
              </a:rPr>
              <a:t>permettent d’enlever ou de rajouter des icônes.</a:t>
            </a:r>
            <a:endParaRPr lang="fr-FR" sz="1600" b="0" strike="noStrike" spc="-1">
              <a:latin typeface="Arial"/>
            </a:endParaRPr>
          </a:p>
          <a:p>
            <a:pPr algn="just">
              <a:lnSpc>
                <a:spcPct val="100000"/>
              </a:lnSpc>
            </a:pPr>
            <a:endParaRPr lang="fr-FR" sz="1600" b="0" strike="noStrike" spc="-1">
              <a:latin typeface="Arial"/>
            </a:endParaRPr>
          </a:p>
          <a:p>
            <a:pPr algn="just">
              <a:lnSpc>
                <a:spcPct val="100000"/>
              </a:lnSpc>
            </a:pPr>
            <a:r>
              <a:rPr lang="fr-FR" sz="1600" b="1" strike="noStrike" spc="-1">
                <a:solidFill>
                  <a:srgbClr val="000000"/>
                </a:solidFill>
                <a:latin typeface="Calibri"/>
                <a:ea typeface="DejaVu Sans"/>
              </a:rPr>
              <a:t>Les options Sauvegarder/Lancer</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Par défaut, le projet défaut.alt est automatiquement sauvegardé et actualisé. La case d’option correspondante ne devrait être décochée qu’en cas de problème sur cette fonctionnalité.</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Par défaut, le projet défaut.alt n’est pas chargé au lancement. Ce chargement peut être activé en cochant la case d’option correspondante.</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Le chargement des données utilisateur au lancement permet d’importer le disque optique sans autre action (voir </a:t>
            </a:r>
            <a:r>
              <a:rPr lang="fr-FR" sz="1600" b="0" u="sng" strike="noStrike" spc="-1">
                <a:solidFill>
                  <a:srgbClr val="0000FF"/>
                </a:solidFill>
                <a:uFill>
                  <a:solidFill>
                    <a:srgbClr val="FFFFFF"/>
                  </a:solidFill>
                </a:uFill>
                <a:latin typeface="Calibri"/>
                <a:ea typeface="DejaVu Sans"/>
                <a:hlinkClick r:id="rId2"/>
              </a:rPr>
              <a:t>diapo Importer...</a:t>
            </a:r>
            <a:r>
              <a:rPr lang="fr-FR" sz="1600" b="0" strike="noStrike" spc="-1">
                <a:solidFill>
                  <a:srgbClr val="000000"/>
                </a:solidFill>
                <a:latin typeface="Calibri"/>
                <a:ea typeface="DejaVu Sans"/>
              </a:rPr>
              <a:t>). En l’absence de disque optique, l’ensemble des données de paye de l’arborescence à gauche de l’interface est importé dans l’onglet.</a:t>
            </a:r>
            <a:endParaRPr lang="fr-FR" sz="1600" b="0" strike="noStrike" spc="-1">
              <a:latin typeface="Arial"/>
            </a:endParaRPr>
          </a:p>
          <a:p>
            <a:pPr algn="just">
              <a:lnSpc>
                <a:spcPct val="100000"/>
              </a:lnSpc>
            </a:pPr>
            <a:endParaRPr lang="fr-FR" sz="1600" b="0" strike="noStrike" spc="-1">
              <a:latin typeface="Arial"/>
            </a:endParaRPr>
          </a:p>
          <a:p>
            <a:pPr algn="just">
              <a:lnSpc>
                <a:spcPct val="100000"/>
              </a:lnSpc>
            </a:pPr>
            <a:r>
              <a:rPr lang="fr-FR" sz="1600" b="1" strike="noStrike" spc="-1">
                <a:solidFill>
                  <a:srgbClr val="000000"/>
                </a:solidFill>
                <a:latin typeface="Calibri"/>
                <a:ea typeface="DejaVu Sans"/>
              </a:rPr>
              <a:t>Les options de Console </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Ces options permettent de réguler la quantité des messages d’avertissement (</a:t>
            </a:r>
            <a:r>
              <a:rPr lang="fr-FR" sz="1600" b="0" i="1" strike="noStrike" spc="-1">
                <a:solidFill>
                  <a:srgbClr val="000000"/>
                </a:solidFill>
                <a:latin typeface="Calibri"/>
                <a:ea typeface="DejaVu Sans"/>
              </a:rPr>
              <a:t>la verbosité</a:t>
            </a:r>
            <a:r>
              <a:rPr lang="fr-FR" sz="1600" b="0" strike="noStrike" spc="-1">
                <a:solidFill>
                  <a:srgbClr val="000000"/>
                </a:solidFill>
                <a:latin typeface="Calibri"/>
                <a:ea typeface="DejaVu Sans"/>
              </a:rPr>
              <a:t>) de l’onglet Console. Par défaut, la verbosité est limitée. En cas de problèmes de fiabilité comme ceux examinés plus loin il est conseillé de relancer en décochant la case </a:t>
            </a:r>
            <a:r>
              <a:rPr lang="fr-FR" sz="1600" b="0" i="1" strike="noStrike" spc="-1">
                <a:solidFill>
                  <a:srgbClr val="000000"/>
                </a:solidFill>
                <a:latin typeface="Calibri"/>
                <a:ea typeface="DejaVu Sans"/>
              </a:rPr>
              <a:t>Limiter la verbosité</a:t>
            </a:r>
            <a:r>
              <a:rPr lang="fr-FR" sz="1600" b="0" strike="noStrike" spc="-1">
                <a:solidFill>
                  <a:srgbClr val="000000"/>
                </a:solidFill>
                <a:latin typeface="Calibri"/>
                <a:ea typeface="DejaVu Sans"/>
              </a:rPr>
              <a:t>.</a:t>
            </a:r>
            <a:endParaRPr lang="fr-FR" sz="1600" b="0" strike="noStrike" spc="-1">
              <a:latin typeface="Arial"/>
            </a:endParaRPr>
          </a:p>
          <a:p>
            <a:pPr algn="just">
              <a:lnSpc>
                <a:spcPct val="100000"/>
              </a:lnSpc>
            </a:pPr>
            <a:endParaRPr lang="fr-FR" sz="1600" b="0" strike="noStrike" spc="-1">
              <a:latin typeface="Arial"/>
            </a:endParaRPr>
          </a:p>
          <a:p>
            <a:pPr algn="just">
              <a:lnSpc>
                <a:spcPct val="100000"/>
              </a:lnSpc>
            </a:pPr>
            <a:endParaRPr lang="fr-FR"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CustomShape 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A04CD9-92A9-4463-A337-3F7E50BDF0ED}" type="slidenum">
              <a:rPr lang="fr-FR" sz="900" b="0" strike="noStrike" spc="-1">
                <a:solidFill>
                  <a:srgbClr val="8B8B8B"/>
                </a:solidFill>
                <a:latin typeface="Calibri"/>
                <a:ea typeface="DejaVu Sans"/>
              </a:rPr>
              <a:t>36</a:t>
            </a:fld>
            <a:endParaRPr lang="fr-FR" sz="900" b="0" strike="noStrike" spc="-1">
              <a:latin typeface="Arial"/>
            </a:endParaRPr>
          </a:p>
        </p:txBody>
      </p:sp>
      <p:sp>
        <p:nvSpPr>
          <p:cNvPr id="552" name="CustomShape 2"/>
          <p:cNvSpPr/>
          <p:nvPr/>
        </p:nvSpPr>
        <p:spPr>
          <a:xfrm>
            <a:off x="126360" y="2570760"/>
            <a:ext cx="8887680" cy="13852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LA PRODUCTION ET LE CONTRÔLE </a:t>
            </a:r>
            <a:endParaRPr lang="fr-FR" sz="24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DES BASES DE DONNéES</a:t>
            </a:r>
            <a:endParaRPr lang="fr-FR"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CustomShape 1"/>
          <p:cNvSpPr/>
          <p:nvPr/>
        </p:nvSpPr>
        <p:spPr>
          <a:xfrm>
            <a:off x="70560" y="1845000"/>
            <a:ext cx="8910000" cy="3090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554" name="CustomShape 2"/>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555" name="CustomShape 3"/>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56" name="CustomShape 4"/>
          <p:cNvSpPr/>
          <p:nvPr/>
        </p:nvSpPr>
        <p:spPr>
          <a:xfrm>
            <a:off x="70200" y="351720"/>
            <a:ext cx="9086760" cy="5713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Produire la base de données CSV</a:t>
            </a:r>
            <a:endParaRPr lang="fr-FR" sz="2400" b="0" strike="noStrike" spc="-1">
              <a:latin typeface="Arial"/>
            </a:endParaRPr>
          </a:p>
          <a:p>
            <a:pPr algn="ctr">
              <a:lnSpc>
                <a:spcPct val="100000"/>
              </a:lnSpc>
            </a:pPr>
            <a:endParaRPr lang="fr-FR" sz="2400" b="0" strike="noStrike" spc="-1">
              <a:latin typeface="Arial"/>
            </a:endParaRPr>
          </a:p>
        </p:txBody>
      </p:sp>
      <p:sp>
        <p:nvSpPr>
          <p:cNvPr id="557" name="CustomShape 5"/>
          <p:cNvSpPr/>
          <p:nvPr/>
        </p:nvSpPr>
        <p:spPr>
          <a:xfrm>
            <a:off x="179640" y="1845000"/>
            <a:ext cx="4254480" cy="31968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000" b="0" strike="noStrike" spc="-1">
                <a:solidFill>
                  <a:srgbClr val="0000CC"/>
                </a:solidFill>
                <a:latin typeface="Arial"/>
                <a:ea typeface="ヒラギノ角ゴ Pro W3"/>
              </a:rPr>
              <a:t>Cliquer sur l’icône « CSV » de la barre d’outils afin de produire la base de données.csv. </a:t>
            </a:r>
            <a:endParaRPr lang="fr-FR" sz="2000" b="0" strike="noStrike" spc="-1">
              <a:latin typeface="Arial"/>
            </a:endParaRPr>
          </a:p>
          <a:p>
            <a:pPr>
              <a:lnSpc>
                <a:spcPct val="100000"/>
              </a:lnSpc>
            </a:pPr>
            <a:endParaRPr lang="fr-FR" sz="2000" b="0" strike="noStrike" spc="-1">
              <a:latin typeface="Arial"/>
            </a:endParaRPr>
          </a:p>
          <a:p>
            <a:pPr>
              <a:lnSpc>
                <a:spcPct val="100000"/>
              </a:lnSpc>
            </a:pPr>
            <a:endParaRPr lang="fr-FR" sz="2000" b="0" strike="noStrike" spc="-1">
              <a:latin typeface="Arial"/>
            </a:endParaRPr>
          </a:p>
          <a:p>
            <a:pPr>
              <a:lnSpc>
                <a:spcPct val="100000"/>
              </a:lnSpc>
            </a:pPr>
            <a:endParaRPr lang="fr-FR" sz="2000" b="0" strike="noStrike" spc="-1">
              <a:latin typeface="Arial"/>
            </a:endParaRPr>
          </a:p>
          <a:p>
            <a:pPr>
              <a:lnSpc>
                <a:spcPct val="100000"/>
              </a:lnSpc>
            </a:pPr>
            <a:r>
              <a:rPr lang="fr-FR" sz="2000" b="0" strike="noStrike" spc="-1">
                <a:solidFill>
                  <a:srgbClr val="44546A"/>
                </a:solidFill>
                <a:latin typeface="Arial"/>
                <a:ea typeface="ヒラギノ角ゴ Pro W3"/>
              </a:rPr>
              <a:t>Une barre de progression s’affiche. Lorsque la barre se stabilise à 100%, la mention « Terminé » dans le dialogue indique la fin du traitement</a:t>
            </a:r>
            <a:r>
              <a:rPr lang="fr-FR" sz="2000" b="0" strike="noStrike" spc="-1">
                <a:solidFill>
                  <a:srgbClr val="0000CC"/>
                </a:solidFill>
                <a:latin typeface="Times New Roman"/>
                <a:ea typeface="ヒラギノ角ゴ Pro W3"/>
              </a:rPr>
              <a:t>.</a:t>
            </a:r>
            <a:endParaRPr lang="fr-FR" sz="2000" b="0" strike="noStrike" spc="-1">
              <a:latin typeface="Arial"/>
            </a:endParaRPr>
          </a:p>
        </p:txBody>
      </p:sp>
      <p:sp>
        <p:nvSpPr>
          <p:cNvPr id="558" name="Line 6"/>
          <p:cNvSpPr/>
          <p:nvPr/>
        </p:nvSpPr>
        <p:spPr>
          <a:xfrm flipV="1">
            <a:off x="4234680" y="1798560"/>
            <a:ext cx="3168000" cy="98064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pic>
        <p:nvPicPr>
          <p:cNvPr id="559" name="Image 1"/>
          <p:cNvPicPr/>
          <p:nvPr/>
        </p:nvPicPr>
        <p:blipFill>
          <a:blip r:embed="rId2"/>
          <a:srcRect r="41777" b="91625"/>
          <a:stretch/>
        </p:blipFill>
        <p:spPr>
          <a:xfrm>
            <a:off x="3800880" y="1260720"/>
            <a:ext cx="5310360" cy="473400"/>
          </a:xfrm>
          <a:prstGeom prst="rect">
            <a:avLst/>
          </a:prstGeom>
          <a:ln>
            <a:noFill/>
          </a:ln>
        </p:spPr>
      </p:pic>
      <p:sp>
        <p:nvSpPr>
          <p:cNvPr id="560" name="CustomShape 7"/>
          <p:cNvSpPr/>
          <p:nvPr/>
        </p:nvSpPr>
        <p:spPr>
          <a:xfrm>
            <a:off x="7486560" y="1320120"/>
            <a:ext cx="320040" cy="474840"/>
          </a:xfrm>
          <a:prstGeom prst="ellipse">
            <a:avLst/>
          </a:prstGeom>
          <a:noFill/>
          <a:ln w="19080">
            <a:solidFill>
              <a:srgbClr val="FF0066"/>
            </a:solidFill>
            <a:round/>
          </a:ln>
        </p:spPr>
        <p:style>
          <a:lnRef idx="0">
            <a:scrgbClr r="0" g="0" b="0"/>
          </a:lnRef>
          <a:fillRef idx="0">
            <a:scrgbClr r="0" g="0" b="0"/>
          </a:fillRef>
          <a:effectRef idx="0">
            <a:scrgbClr r="0" g="0" b="0"/>
          </a:effectRef>
          <a:fontRef idx="minor"/>
        </p:style>
      </p:sp>
      <p:pic>
        <p:nvPicPr>
          <p:cNvPr id="561" name="Picture 2"/>
          <p:cNvPicPr/>
          <p:nvPr/>
        </p:nvPicPr>
        <p:blipFill>
          <a:blip r:embed="rId3"/>
          <a:stretch/>
        </p:blipFill>
        <p:spPr>
          <a:xfrm>
            <a:off x="3564000" y="2506680"/>
            <a:ext cx="595080" cy="1042560"/>
          </a:xfrm>
          <a:prstGeom prst="rect">
            <a:avLst/>
          </a:prstGeom>
          <a:ln>
            <a:noFill/>
          </a:ln>
        </p:spPr>
      </p:pic>
      <p:sp>
        <p:nvSpPr>
          <p:cNvPr id="562" name="CustomShape 8"/>
          <p:cNvSpPr/>
          <p:nvPr/>
        </p:nvSpPr>
        <p:spPr>
          <a:xfrm>
            <a:off x="1803600" y="6356520"/>
            <a:ext cx="49042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63" name="CustomShape 9"/>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345380D-6FB9-4C72-90C7-4F58E48C324B}" type="slidenum">
              <a:rPr lang="fr-FR" sz="900" b="0" strike="noStrike" spc="-1">
                <a:solidFill>
                  <a:srgbClr val="8B8B8B"/>
                </a:solidFill>
                <a:latin typeface="Calibri"/>
                <a:ea typeface="DejaVu Sans"/>
              </a:rPr>
              <a:t>37</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CustomShape 1"/>
          <p:cNvSpPr/>
          <p:nvPr/>
        </p:nvSpPr>
        <p:spPr>
          <a:xfrm>
            <a:off x="120960" y="1953000"/>
            <a:ext cx="8599680" cy="3774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565"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66" name="CustomShape 3"/>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ACCéDER AUX BASES de données CSV</a:t>
            </a:r>
            <a:endParaRPr lang="fr-FR" sz="2400" b="0" strike="noStrike" spc="-1">
              <a:latin typeface="Arial"/>
            </a:endParaRPr>
          </a:p>
        </p:txBody>
      </p:sp>
      <p:sp>
        <p:nvSpPr>
          <p:cNvPr id="567" name="CustomShape 4"/>
          <p:cNvSpPr/>
          <p:nvPr/>
        </p:nvSpPr>
        <p:spPr>
          <a:xfrm>
            <a:off x="199080" y="1269000"/>
            <a:ext cx="8859600" cy="1363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a:solidFill>
                  <a:srgbClr val="000000"/>
                </a:solidFill>
                <a:latin typeface="Times New Roman"/>
                <a:ea typeface="ヒラギノ角ゴ Pro W3"/>
              </a:rPr>
              <a:t>Deux bases CSV :</a:t>
            </a:r>
            <a:endParaRPr lang="fr-FR" sz="2400" b="0" strike="noStrike" spc="-1">
              <a:latin typeface="Arial"/>
            </a:endParaRPr>
          </a:p>
          <a:p>
            <a:pPr marL="343080" indent="-338400">
              <a:lnSpc>
                <a:spcPct val="100000"/>
              </a:lnSpc>
              <a:buClr>
                <a:srgbClr val="000000"/>
              </a:buClr>
              <a:buFont typeface="StarSymbol"/>
              <a:buChar char="-"/>
            </a:pPr>
            <a:r>
              <a:rPr lang="fr-FR" sz="2400" b="0" strike="noStrike" spc="-1">
                <a:solidFill>
                  <a:srgbClr val="000000"/>
                </a:solidFill>
                <a:latin typeface="Times New Roman"/>
                <a:ea typeface="ヒラギノ角ゴ Pro W3"/>
              </a:rPr>
              <a:t>l’ensemble des bulletins de paye (fichier léger) </a:t>
            </a:r>
            <a:endParaRPr lang="fr-FR" sz="2400" b="0" strike="noStrike" spc="-1">
              <a:latin typeface="Arial"/>
            </a:endParaRPr>
          </a:p>
          <a:p>
            <a:pPr marL="343080" indent="-338400">
              <a:lnSpc>
                <a:spcPct val="100000"/>
              </a:lnSpc>
              <a:buClr>
                <a:srgbClr val="000000"/>
              </a:buClr>
              <a:buFont typeface="StarSymbol"/>
              <a:buChar char="-"/>
            </a:pPr>
            <a:r>
              <a:rPr lang="fr-FR" sz="2400" b="0" strike="noStrike" spc="-1">
                <a:solidFill>
                  <a:srgbClr val="000000"/>
                </a:solidFill>
                <a:latin typeface="Times New Roman"/>
                <a:ea typeface="ヒラギノ角ゴ Pro W3"/>
              </a:rPr>
              <a:t>l’ensemble des lignes de paye fusionnées aux bulletins de paye</a:t>
            </a:r>
            <a:endParaRPr lang="fr-FR" sz="2400" b="0" strike="noStrike" spc="-1">
              <a:latin typeface="Arial"/>
            </a:endParaRPr>
          </a:p>
        </p:txBody>
      </p:sp>
      <p:pic>
        <p:nvPicPr>
          <p:cNvPr id="568" name="Image 1"/>
          <p:cNvPicPr/>
          <p:nvPr/>
        </p:nvPicPr>
        <p:blipFill>
          <a:blip r:embed="rId2"/>
          <a:srcRect l="-95" t="47" r="29905" b="85897"/>
          <a:stretch/>
        </p:blipFill>
        <p:spPr>
          <a:xfrm>
            <a:off x="521280" y="2940480"/>
            <a:ext cx="6962040" cy="867240"/>
          </a:xfrm>
          <a:prstGeom prst="rect">
            <a:avLst/>
          </a:prstGeom>
          <a:ln>
            <a:noFill/>
          </a:ln>
        </p:spPr>
      </p:pic>
      <p:sp>
        <p:nvSpPr>
          <p:cNvPr id="569" name="CustomShape 5"/>
          <p:cNvSpPr/>
          <p:nvPr/>
        </p:nvSpPr>
        <p:spPr>
          <a:xfrm rot="21518400">
            <a:off x="5114880" y="3030840"/>
            <a:ext cx="526320" cy="352080"/>
          </a:xfrm>
          <a:prstGeom prst="ellipse">
            <a:avLst/>
          </a:prstGeom>
          <a:noFill/>
          <a:ln w="29160">
            <a:solidFill>
              <a:srgbClr val="FF0066"/>
            </a:solidFill>
            <a:round/>
          </a:ln>
        </p:spPr>
        <p:style>
          <a:lnRef idx="0">
            <a:scrgbClr r="0" g="0" b="0"/>
          </a:lnRef>
          <a:fillRef idx="0">
            <a:scrgbClr r="0" g="0" b="0"/>
          </a:fillRef>
          <a:effectRef idx="0">
            <a:scrgbClr r="0" g="0" b="0"/>
          </a:effectRef>
          <a:fontRef idx="minor"/>
        </p:style>
      </p:sp>
      <p:sp>
        <p:nvSpPr>
          <p:cNvPr id="570" name="CustomShape 6"/>
          <p:cNvSpPr/>
          <p:nvPr/>
        </p:nvSpPr>
        <p:spPr>
          <a:xfrm>
            <a:off x="3938760" y="3837600"/>
            <a:ext cx="2515680" cy="34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DejaVu Sans"/>
              </a:rPr>
              <a:t>Accès aux bases</a:t>
            </a:r>
            <a:endParaRPr lang="fr-FR" sz="1800" b="0" strike="noStrike" spc="-1">
              <a:latin typeface="Arial"/>
            </a:endParaRPr>
          </a:p>
        </p:txBody>
      </p:sp>
      <p:sp>
        <p:nvSpPr>
          <p:cNvPr id="571" name="Line 7"/>
          <p:cNvSpPr/>
          <p:nvPr/>
        </p:nvSpPr>
        <p:spPr>
          <a:xfrm flipH="1" flipV="1">
            <a:off x="4968000" y="3528000"/>
            <a:ext cx="1368000" cy="360000"/>
          </a:xfrm>
          <a:prstGeom prst="line">
            <a:avLst/>
          </a:prstGeom>
          <a:ln>
            <a:noFill/>
          </a:ln>
        </p:spPr>
        <p:style>
          <a:lnRef idx="0">
            <a:scrgbClr r="0" g="0" b="0"/>
          </a:lnRef>
          <a:fillRef idx="0">
            <a:scrgbClr r="0" g="0" b="0"/>
          </a:fillRef>
          <a:effectRef idx="0">
            <a:scrgbClr r="0" g="0" b="0"/>
          </a:effectRef>
          <a:fontRef idx="minor"/>
        </p:style>
      </p:sp>
      <p:sp>
        <p:nvSpPr>
          <p:cNvPr id="572" name="CustomShape 8"/>
          <p:cNvSpPr/>
          <p:nvPr/>
        </p:nvSpPr>
        <p:spPr>
          <a:xfrm>
            <a:off x="1459800" y="6379560"/>
            <a:ext cx="5533560" cy="37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73" name="CustomShape 9"/>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68C7966-E240-4EAC-A1F1-1360EA2EA698}" type="slidenum">
              <a:rPr lang="fr-FR" sz="900" b="0" strike="noStrike" spc="-1">
                <a:solidFill>
                  <a:srgbClr val="8B8B8B"/>
                </a:solidFill>
                <a:latin typeface="Calibri"/>
                <a:ea typeface="DejaVu Sans"/>
              </a:rPr>
              <a:t>38</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Image 297"/>
          <p:cNvPicPr/>
          <p:nvPr/>
        </p:nvPicPr>
        <p:blipFill>
          <a:blip r:embed="rId2"/>
          <a:stretch/>
        </p:blipFill>
        <p:spPr>
          <a:xfrm>
            <a:off x="199080" y="1170720"/>
            <a:ext cx="8887680" cy="1646640"/>
          </a:xfrm>
          <a:prstGeom prst="rect">
            <a:avLst/>
          </a:prstGeom>
          <a:ln>
            <a:noFill/>
          </a:ln>
        </p:spPr>
      </p:pic>
      <p:sp>
        <p:nvSpPr>
          <p:cNvPr id="575" name="CustomShape 1"/>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ACCéDER aux bases de données csv</a:t>
            </a:r>
            <a:endParaRPr lang="fr-FR" sz="2400" b="0" strike="noStrike" spc="-1">
              <a:latin typeface="Arial"/>
            </a:endParaRPr>
          </a:p>
        </p:txBody>
      </p:sp>
      <p:sp>
        <p:nvSpPr>
          <p:cNvPr id="576" name="CustomShape 2"/>
          <p:cNvSpPr/>
          <p:nvPr/>
        </p:nvSpPr>
        <p:spPr>
          <a:xfrm>
            <a:off x="1492200" y="3467880"/>
            <a:ext cx="6852240" cy="207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dirty="0">
                <a:solidFill>
                  <a:srgbClr val="000000"/>
                </a:solidFill>
                <a:latin typeface="Arial"/>
                <a:ea typeface="DejaVu Sans"/>
              </a:rPr>
              <a:t>Les bases CSV sont lisibles sous Excel (Windows) ou Calc (Linux).</a:t>
            </a:r>
            <a:endParaRPr lang="fr-FR" sz="2000" b="0" strike="noStrike" spc="-1" dirty="0">
              <a:latin typeface="Arial"/>
            </a:endParaRPr>
          </a:p>
          <a:p>
            <a:pPr>
              <a:lnSpc>
                <a:spcPct val="100000"/>
              </a:lnSpc>
            </a:pPr>
            <a:endParaRPr lang="fr-FR" sz="2000" b="0" strike="noStrike" spc="-1" dirty="0">
              <a:latin typeface="Arial"/>
            </a:endParaRPr>
          </a:p>
          <a:p>
            <a:pPr>
              <a:lnSpc>
                <a:spcPct val="100000"/>
              </a:lnSpc>
            </a:pPr>
            <a:r>
              <a:rPr lang="fr-FR" sz="2000" b="0" strike="noStrike" spc="-1" dirty="0">
                <a:solidFill>
                  <a:srgbClr val="000000"/>
                </a:solidFill>
                <a:latin typeface="Arial"/>
                <a:ea typeface="DejaVu Sans"/>
              </a:rPr>
              <a:t>Elles sont directement générées dans le répertoire de sortie.</a:t>
            </a:r>
            <a:endParaRPr lang="fr-FR" sz="2000" b="0" strike="noStrike" spc="-1" dirty="0">
              <a:latin typeface="Arial"/>
            </a:endParaRPr>
          </a:p>
          <a:p>
            <a:pPr>
              <a:lnSpc>
                <a:spcPct val="100000"/>
              </a:lnSpc>
            </a:pPr>
            <a:endParaRPr lang="fr-FR" sz="2000" b="0" strike="noStrike" spc="-1" dirty="0">
              <a:latin typeface="Arial"/>
            </a:endParaRPr>
          </a:p>
          <a:p>
            <a:pPr>
              <a:lnSpc>
                <a:spcPct val="100000"/>
              </a:lnSpc>
            </a:pPr>
            <a:endParaRPr lang="fr-FR" sz="1800" b="0" strike="noStrike" spc="-1" dirty="0">
              <a:latin typeface="Arial"/>
            </a:endParaRPr>
          </a:p>
        </p:txBody>
      </p:sp>
      <p:sp>
        <p:nvSpPr>
          <p:cNvPr id="577" name="CustomShape 3"/>
          <p:cNvSpPr/>
          <p:nvPr/>
        </p:nvSpPr>
        <p:spPr>
          <a:xfrm>
            <a:off x="1602360" y="6356520"/>
            <a:ext cx="51642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78"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5D8D1F0-DB2C-42D6-9A7D-421DD092D018}" type="slidenum">
              <a:rPr lang="fr-FR" sz="900" b="0" strike="noStrike" spc="-1">
                <a:solidFill>
                  <a:srgbClr val="8B8B8B"/>
                </a:solidFill>
                <a:latin typeface="Calibri"/>
                <a:ea typeface="DejaVu Sans"/>
              </a:rPr>
              <a:t>39</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235080" y="1160640"/>
            <a:ext cx="8399880" cy="4746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1" strike="noStrike" spc="-1">
                <a:solidFill>
                  <a:srgbClr val="0000CC"/>
                </a:solidFill>
                <a:latin typeface="Calibri"/>
                <a:ea typeface="DejaVu Sans"/>
              </a:rPr>
              <a:t>La fenêtre principale de l’outil Altaïr comprend 5 menus déroulants : Fichier, Editer, Lancer, Configurer et Aide.</a:t>
            </a:r>
            <a:endParaRPr lang="fr-FR" sz="1800" b="0" strike="noStrike" spc="-1">
              <a:latin typeface="Arial"/>
            </a:endParaRPr>
          </a:p>
          <a:p>
            <a:pPr algn="just">
              <a:lnSpc>
                <a:spcPct val="100000"/>
              </a:lnSpc>
            </a:pPr>
            <a:endParaRPr lang="fr-FR" sz="1800" b="0" strike="noStrike" spc="-1">
              <a:latin typeface="Arial"/>
            </a:endParaRPr>
          </a:p>
          <a:p>
            <a:pPr marL="285840" indent="-280800" algn="just">
              <a:lnSpc>
                <a:spcPct val="100000"/>
              </a:lnSpc>
              <a:buClr>
                <a:srgbClr val="558ED5"/>
              </a:buClr>
              <a:buFont typeface="StarSymbol"/>
              <a:buChar char="-"/>
            </a:pPr>
            <a:r>
              <a:rPr lang="fr-FR" sz="1800" b="1" strike="noStrike" spc="-1">
                <a:solidFill>
                  <a:srgbClr val="558ED5"/>
                </a:solidFill>
                <a:latin typeface="Arial"/>
                <a:ea typeface="ヒラギノ角ゴ Pro W3"/>
              </a:rPr>
              <a:t>Fichier</a:t>
            </a:r>
            <a:r>
              <a:rPr lang="fr-FR" sz="1800" b="1" strike="noStrike" spc="-1">
                <a:solidFill>
                  <a:srgbClr val="000000"/>
                </a:solidFill>
                <a:latin typeface="Arial"/>
                <a:ea typeface="ヒラギノ角ゴ Pro W3"/>
              </a:rPr>
              <a:t> : permet d’accéder aux fonctionnalités de création en mode projet, enregistrement, exportation et archivage du rapport Altaïr. </a:t>
            </a:r>
            <a:endParaRPr lang="fr-FR" sz="1800" b="0" strike="noStrike" spc="-1">
              <a:latin typeface="Arial"/>
            </a:endParaRPr>
          </a:p>
          <a:p>
            <a:pPr algn="just">
              <a:lnSpc>
                <a:spcPct val="100000"/>
              </a:lnSpc>
            </a:pPr>
            <a:r>
              <a:rPr lang="fr-FR" sz="1800" b="1" strike="noStrike" spc="-1">
                <a:solidFill>
                  <a:srgbClr val="000000"/>
                </a:solidFill>
                <a:latin typeface="Arial"/>
                <a:ea typeface="ヒラギノ角ゴ Pro W3"/>
              </a:rPr>
              <a:t>     </a:t>
            </a:r>
            <a:endParaRPr lang="fr-FR" sz="1800" b="0" strike="noStrike" spc="-1">
              <a:latin typeface="Arial"/>
            </a:endParaRPr>
          </a:p>
          <a:p>
            <a:pPr marL="285840" indent="-280800" algn="just">
              <a:lnSpc>
                <a:spcPct val="100000"/>
              </a:lnSpc>
              <a:buClr>
                <a:srgbClr val="558ED5"/>
              </a:buClr>
              <a:buFont typeface="StarSymbol"/>
              <a:buChar char="-"/>
            </a:pPr>
            <a:r>
              <a:rPr lang="fr-FR" sz="1800" b="1" strike="noStrike" spc="-1">
                <a:solidFill>
                  <a:srgbClr val="558ED5"/>
                </a:solidFill>
                <a:latin typeface="Arial"/>
                <a:ea typeface="ヒラギノ角ゴ Pro W3"/>
              </a:rPr>
              <a:t>Editer </a:t>
            </a:r>
            <a:r>
              <a:rPr lang="fr-FR" sz="1800" b="1" strike="noStrike" spc="-1">
                <a:solidFill>
                  <a:srgbClr val="000000"/>
                </a:solidFill>
                <a:latin typeface="Arial"/>
                <a:ea typeface="ヒラギノ角ゴ Pro W3"/>
              </a:rPr>
              <a:t>: permet de modifier l’apparence de l’interface avec plus ou moins de détails explicites.</a:t>
            </a:r>
            <a:endParaRPr lang="fr-FR" sz="1800" b="0" strike="noStrike" spc="-1">
              <a:latin typeface="Arial"/>
            </a:endParaRPr>
          </a:p>
          <a:p>
            <a:pPr algn="just">
              <a:lnSpc>
                <a:spcPct val="100000"/>
              </a:lnSpc>
            </a:pPr>
            <a:endParaRPr lang="fr-FR" sz="1800" b="0" strike="noStrike" spc="-1">
              <a:latin typeface="Arial"/>
            </a:endParaRPr>
          </a:p>
          <a:p>
            <a:pPr marL="285840" indent="-280800" algn="just">
              <a:lnSpc>
                <a:spcPct val="100000"/>
              </a:lnSpc>
              <a:buClr>
                <a:srgbClr val="558ED5"/>
              </a:buClr>
              <a:buFont typeface="StarSymbol"/>
              <a:buChar char="-"/>
            </a:pPr>
            <a:r>
              <a:rPr lang="fr-FR" sz="1800" b="1" strike="noStrike" spc="-1">
                <a:solidFill>
                  <a:srgbClr val="558ED5"/>
                </a:solidFill>
                <a:latin typeface="Arial"/>
                <a:ea typeface="ヒラギノ角ゴ Pro W3"/>
              </a:rPr>
              <a:t>Lancer </a:t>
            </a:r>
            <a:r>
              <a:rPr lang="fr-FR" sz="1800" b="1" strike="noStrike" spc="-1">
                <a:solidFill>
                  <a:srgbClr val="000000"/>
                </a:solidFill>
                <a:latin typeface="Arial"/>
                <a:ea typeface="ヒラギノ角ゴ Pro W3"/>
              </a:rPr>
              <a:t>: permet le lancement de l’analyse des données paye xhl ou xml et l’exécution de cette analyse.</a:t>
            </a:r>
            <a:endParaRPr lang="fr-FR" sz="1800" b="0" strike="noStrike" spc="-1">
              <a:latin typeface="Arial"/>
            </a:endParaRPr>
          </a:p>
          <a:p>
            <a:pPr algn="just">
              <a:lnSpc>
                <a:spcPct val="100000"/>
              </a:lnSpc>
            </a:pPr>
            <a:r>
              <a:rPr lang="fr-FR" sz="1800" b="1" strike="noStrike" spc="-1">
                <a:solidFill>
                  <a:srgbClr val="000000"/>
                </a:solidFill>
                <a:latin typeface="Arial"/>
                <a:ea typeface="ヒラギノ角ゴ Pro W3"/>
              </a:rPr>
              <a:t>    </a:t>
            </a:r>
            <a:endParaRPr lang="fr-FR" sz="1800" b="0" strike="noStrike" spc="-1">
              <a:latin typeface="Arial"/>
            </a:endParaRPr>
          </a:p>
          <a:p>
            <a:pPr marL="285840" indent="-280800" algn="just">
              <a:lnSpc>
                <a:spcPct val="100000"/>
              </a:lnSpc>
              <a:buClr>
                <a:srgbClr val="558ED5"/>
              </a:buClr>
              <a:buFont typeface="StarSymbol"/>
              <a:buChar char="-"/>
            </a:pPr>
            <a:r>
              <a:rPr lang="fr-FR" sz="1800" b="1" strike="noStrike" spc="-1">
                <a:solidFill>
                  <a:srgbClr val="558ED5"/>
                </a:solidFill>
                <a:latin typeface="Arial"/>
                <a:ea typeface="ヒラギノ角ゴ Pro W3"/>
              </a:rPr>
              <a:t>Configurer</a:t>
            </a:r>
            <a:r>
              <a:rPr lang="fr-FR" sz="1800" b="1" strike="noStrike" spc="-1">
                <a:solidFill>
                  <a:srgbClr val="000000"/>
                </a:solidFill>
                <a:latin typeface="Arial"/>
                <a:ea typeface="ヒラギノ角ゴ Pro W3"/>
              </a:rPr>
              <a:t> : permet d’accéder aux fonctionnalités de configuration technique des données.</a:t>
            </a:r>
            <a:endParaRPr lang="fr-FR" sz="1800" b="0" strike="noStrike" spc="-1">
              <a:latin typeface="Arial"/>
            </a:endParaRPr>
          </a:p>
          <a:p>
            <a:pPr algn="just">
              <a:lnSpc>
                <a:spcPct val="100000"/>
              </a:lnSpc>
            </a:pPr>
            <a:endParaRPr lang="fr-FR" sz="1800" b="0" strike="noStrike" spc="-1">
              <a:latin typeface="Arial"/>
            </a:endParaRPr>
          </a:p>
          <a:p>
            <a:pPr marL="285840" indent="-280800" algn="just">
              <a:lnSpc>
                <a:spcPct val="100000"/>
              </a:lnSpc>
              <a:buClr>
                <a:srgbClr val="558ED5"/>
              </a:buClr>
              <a:buFont typeface="StarSymbol"/>
              <a:buChar char="-"/>
            </a:pPr>
            <a:r>
              <a:rPr lang="fr-FR" sz="1800" b="1" strike="noStrike" spc="-1">
                <a:solidFill>
                  <a:srgbClr val="558ED5"/>
                </a:solidFill>
                <a:latin typeface="Arial"/>
                <a:ea typeface="ヒラギノ角ゴ Pro W3"/>
              </a:rPr>
              <a:t>Aide</a:t>
            </a:r>
            <a:r>
              <a:rPr lang="fr-FR" sz="1800" b="1" strike="noStrike" spc="-1">
                <a:solidFill>
                  <a:srgbClr val="000000"/>
                </a:solidFill>
                <a:latin typeface="Arial"/>
                <a:ea typeface="ヒラギノ角ゴ Pro W3"/>
              </a:rPr>
              <a:t> : la fonction « aide » comprend des liens vers la norme de dématérialisation et les conventions adoptées pour les fichiers CSV.</a:t>
            </a:r>
            <a:endParaRPr lang="fr-FR" sz="1800" b="0" strike="noStrike" spc="-1">
              <a:latin typeface="Arial"/>
            </a:endParaRPr>
          </a:p>
        </p:txBody>
      </p:sp>
      <p:sp>
        <p:nvSpPr>
          <p:cNvPr id="215"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16" name="CustomShape 3"/>
          <p:cNvSpPr/>
          <p:nvPr/>
        </p:nvSpPr>
        <p:spPr>
          <a:xfrm>
            <a:off x="235080" y="296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LES FONCTIONNALITES de l’APPLICATION</a:t>
            </a:r>
            <a:endParaRPr lang="fr-FR" sz="2400" b="0" strike="noStrike" spc="-1">
              <a:latin typeface="Arial"/>
            </a:endParaRPr>
          </a:p>
          <a:p>
            <a:pPr algn="ctr">
              <a:lnSpc>
                <a:spcPct val="100000"/>
              </a:lnSpc>
            </a:pPr>
            <a:endParaRPr lang="fr-FR" sz="2400" b="0" strike="noStrike" spc="-1">
              <a:latin typeface="Arial"/>
            </a:endParaRPr>
          </a:p>
        </p:txBody>
      </p:sp>
      <p:sp>
        <p:nvSpPr>
          <p:cNvPr id="217"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F5AEB00-F22D-4C38-8252-C5C628D690A0}" type="slidenum">
              <a:rPr lang="fr-FR" sz="900" b="0" strike="noStrike" spc="-1">
                <a:solidFill>
                  <a:srgbClr val="8B8B8B"/>
                </a:solidFill>
                <a:latin typeface="Calibri"/>
                <a:ea typeface="DejaVu Sans"/>
              </a:rPr>
              <a:t>4</a:t>
            </a:fld>
            <a:endParaRPr lang="fr-FR" sz="900" b="0" strike="noStrike" spc="-1">
              <a:latin typeface="Arial"/>
            </a:endParaRPr>
          </a:p>
        </p:txBody>
      </p:sp>
      <p:sp>
        <p:nvSpPr>
          <p:cNvPr id="218" name="CustomShape 5"/>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 name="Image 300"/>
          <p:cNvPicPr/>
          <p:nvPr/>
        </p:nvPicPr>
        <p:blipFill>
          <a:blip r:embed="rId2"/>
          <a:srcRect r="69378"/>
          <a:stretch/>
        </p:blipFill>
        <p:spPr>
          <a:xfrm>
            <a:off x="199080" y="1124640"/>
            <a:ext cx="8688240" cy="3667680"/>
          </a:xfrm>
          <a:prstGeom prst="rect">
            <a:avLst/>
          </a:prstGeom>
          <a:ln>
            <a:noFill/>
          </a:ln>
        </p:spPr>
      </p:pic>
      <p:sp>
        <p:nvSpPr>
          <p:cNvPr id="580" name="CustomShape 1"/>
          <p:cNvSpPr/>
          <p:nvPr/>
        </p:nvSpPr>
        <p:spPr>
          <a:xfrm>
            <a:off x="199080" y="36000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EXEMPLE DE VISUALISATION CALC sous LINUX </a:t>
            </a:r>
            <a:endParaRPr lang="fr-FR" sz="24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ou EXCEL sous WINDOWS</a:t>
            </a:r>
            <a:endParaRPr lang="fr-FR" sz="2400" b="0" strike="noStrike" spc="-1">
              <a:latin typeface="Arial"/>
            </a:endParaRPr>
          </a:p>
        </p:txBody>
      </p:sp>
      <p:sp>
        <p:nvSpPr>
          <p:cNvPr id="581" name="CustomShape 2"/>
          <p:cNvSpPr/>
          <p:nvPr/>
        </p:nvSpPr>
        <p:spPr>
          <a:xfrm>
            <a:off x="199080" y="4600440"/>
            <a:ext cx="8688240" cy="148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CC"/>
                </a:solidFill>
                <a:latin typeface="Arial"/>
                <a:ea typeface="DejaVu Sans"/>
              </a:rPr>
              <a:t>Le traitement (TCD…) est réalisé sur les postes PC Windows (Excel).</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gn="ct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582" name="CustomShape 3"/>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583" name="CustomShape 4"/>
          <p:cNvSpPr/>
          <p:nvPr/>
        </p:nvSpPr>
        <p:spPr>
          <a:xfrm>
            <a:off x="2080440" y="6356520"/>
            <a:ext cx="48877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84" name="CustomShape 5"/>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07467CA-BBAE-4730-86F8-4CEE9F8E90CB}" type="slidenum">
              <a:rPr lang="fr-FR" sz="900" b="0" strike="noStrike" spc="-1">
                <a:solidFill>
                  <a:srgbClr val="8B8B8B"/>
                </a:solidFill>
                <a:latin typeface="Calibri"/>
                <a:ea typeface="DejaVu Sans"/>
              </a:rPr>
              <a:t>40</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CustomShape 1"/>
          <p:cNvSpPr/>
          <p:nvPr/>
        </p:nvSpPr>
        <p:spPr>
          <a:xfrm>
            <a:off x="251640" y="1124640"/>
            <a:ext cx="8224200" cy="4690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Arial"/>
                <a:ea typeface="ヒラギノ角ゴ Pro W3"/>
              </a:rPr>
              <a:t>Altaïr crée deux bases en au format CSV au format CSV lisible sous Excel (ou Calc) : </a:t>
            </a:r>
            <a:endParaRPr lang="fr-FR" sz="1800" b="0" strike="noStrike" spc="-1">
              <a:latin typeface="Arial"/>
            </a:endParaRPr>
          </a:p>
          <a:p>
            <a:pPr algn="just">
              <a:lnSpc>
                <a:spcPct val="100000"/>
              </a:lnSpc>
            </a:pPr>
            <a:endParaRPr lang="fr-FR" sz="1800" b="0" strike="noStrike" spc="-1">
              <a:latin typeface="Arial"/>
            </a:endParaRPr>
          </a:p>
          <a:p>
            <a:pPr marL="1800" algn="just">
              <a:lnSpc>
                <a:spcPct val="100000"/>
              </a:lnSpc>
            </a:pPr>
            <a:r>
              <a:rPr lang="fr-FR" sz="1800" b="0" strike="noStrike" spc="-1">
                <a:solidFill>
                  <a:srgbClr val="000000"/>
                </a:solidFill>
                <a:latin typeface="Arial"/>
                <a:ea typeface="ヒラギノ角ゴ Pro W3"/>
              </a:rPr>
              <a:t>	l’ensemble des bulletins de paye : un fichier léger, avec les caractéristiques globales de l’agent ou de sa paye (nom, prénom, matricule, statut, indice, Brut, Net…)</a:t>
            </a:r>
            <a:endParaRPr lang="fr-FR" sz="1800" b="0" strike="noStrike" spc="-1">
              <a:latin typeface="Arial"/>
            </a:endParaRPr>
          </a:p>
          <a:p>
            <a:pPr marL="1800" algn="just">
              <a:lnSpc>
                <a:spcPct val="100000"/>
              </a:lnSpc>
            </a:pPr>
            <a:endParaRPr lang="fr-FR" sz="1800" b="0" strike="noStrike" spc="-1">
              <a:latin typeface="Arial"/>
            </a:endParaRPr>
          </a:p>
          <a:p>
            <a:pPr marL="1800" algn="just">
              <a:lnSpc>
                <a:spcPct val="100000"/>
              </a:lnSpc>
            </a:pPr>
            <a:r>
              <a:rPr lang="fr-FR" sz="1800" b="0" strike="noStrike" spc="-1">
                <a:solidFill>
                  <a:srgbClr val="000000"/>
                </a:solidFill>
                <a:latin typeface="Arial"/>
                <a:ea typeface="ヒラギノ角ゴ Pro W3"/>
              </a:rPr>
              <a:t>	l’ensemble des lignes de paye et des bulletins de paye dans un même fichier, avec toutes les variables utiles au contrôle (les précédentes, plus le montant de chaque ligne de paye, le code et le libellé, la base, le taux, la catégorie de ligne de paye).</a:t>
            </a:r>
            <a:endParaRPr lang="fr-FR" sz="1800" b="0" strike="noStrike" spc="-1">
              <a:latin typeface="Arial"/>
            </a:endParaRPr>
          </a:p>
          <a:p>
            <a:pPr marL="1800" algn="just">
              <a:lnSpc>
                <a:spcPct val="100000"/>
              </a:lnSpc>
            </a:pPr>
            <a:r>
              <a:rPr lang="fr-FR" sz="1800" b="0" strike="noStrike" spc="-1">
                <a:solidFill>
                  <a:srgbClr val="000000"/>
                </a:solidFill>
                <a:latin typeface="Arial"/>
                <a:ea typeface="ヒラギノ角ゴ Pro W3"/>
              </a:rPr>
              <a:t>	Catégorie de ligne de paye : voir la traduction du codage dans l’Aide.</a:t>
            </a:r>
            <a:endParaRPr lang="fr-FR" sz="1800" b="0" strike="noStrike" spc="-1">
              <a:latin typeface="Arial"/>
            </a:endParaRPr>
          </a:p>
          <a:p>
            <a:pPr marL="1800" algn="just">
              <a:lnSpc>
                <a:spcPct val="100000"/>
              </a:lnSpc>
            </a:pPr>
            <a:endParaRPr lang="fr-FR" sz="1800" b="0" strike="noStrike" spc="-1">
              <a:latin typeface="Arial"/>
            </a:endParaRPr>
          </a:p>
          <a:p>
            <a:pPr marL="1800" algn="just">
              <a:lnSpc>
                <a:spcPct val="100000"/>
              </a:lnSpc>
            </a:pPr>
            <a:r>
              <a:rPr lang="fr-FR" sz="1800" b="0" strike="noStrike" spc="-1">
                <a:solidFill>
                  <a:srgbClr val="000000"/>
                </a:solidFill>
                <a:latin typeface="Arial"/>
                <a:ea typeface="ヒラギノ角ゴ Pro W3"/>
              </a:rPr>
              <a:t>Ces deux bases peuvent être utilisées pour des tableaux croisés dynamiques sous Excel.</a:t>
            </a:r>
            <a:endParaRPr lang="fr-FR" sz="1800" b="0" strike="noStrike" spc="-1">
              <a:latin typeface="Arial"/>
            </a:endParaRPr>
          </a:p>
          <a:p>
            <a:pPr marL="1800" algn="just">
              <a:lnSpc>
                <a:spcPct val="100000"/>
              </a:lnSpc>
            </a:pPr>
            <a:endParaRPr lang="fr-FR" sz="1800" b="0" strike="noStrike" spc="-1">
              <a:latin typeface="Arial"/>
            </a:endParaRPr>
          </a:p>
          <a:p>
            <a:pPr marL="1800" algn="just">
              <a:lnSpc>
                <a:spcPct val="100000"/>
              </a:lnSpc>
            </a:pPr>
            <a:endParaRPr lang="fr-FR" sz="1800" b="0" strike="noStrike" spc="-1">
              <a:latin typeface="Arial"/>
            </a:endParaRPr>
          </a:p>
          <a:p>
            <a:pPr marL="1800" algn="just">
              <a:lnSpc>
                <a:spcPct val="100000"/>
              </a:lnSpc>
            </a:pPr>
            <a:endParaRPr lang="fr-FR" sz="1800" b="0" strike="noStrike" spc="-1">
              <a:latin typeface="Arial"/>
            </a:endParaRPr>
          </a:p>
        </p:txBody>
      </p:sp>
      <p:sp>
        <p:nvSpPr>
          <p:cNvPr id="586"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87" name="CustomShape 3"/>
          <p:cNvSpPr/>
          <p:nvPr/>
        </p:nvSpPr>
        <p:spPr>
          <a:xfrm>
            <a:off x="608760" y="303840"/>
            <a:ext cx="805932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Créer LES bases de données csv</a:t>
            </a:r>
            <a:endParaRPr lang="fr-FR" sz="2400" b="0" strike="noStrike" spc="-1">
              <a:latin typeface="Arial"/>
            </a:endParaRPr>
          </a:p>
        </p:txBody>
      </p:sp>
      <p:sp>
        <p:nvSpPr>
          <p:cNvPr id="588" name="CustomShape 4"/>
          <p:cNvSpPr/>
          <p:nvPr/>
        </p:nvSpPr>
        <p:spPr>
          <a:xfrm>
            <a:off x="774360" y="231696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9" name="CustomShape 5"/>
          <p:cNvSpPr/>
          <p:nvPr/>
        </p:nvSpPr>
        <p:spPr>
          <a:xfrm>
            <a:off x="774360" y="340344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90" name="CustomShape 6"/>
          <p:cNvSpPr/>
          <p:nvPr/>
        </p:nvSpPr>
        <p:spPr>
          <a:xfrm>
            <a:off x="1974960" y="6391440"/>
            <a:ext cx="47779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91"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40C37A8-83C1-4580-8BCB-91FC52BAF91D}" type="slidenum">
              <a:rPr lang="fr-FR" sz="900" b="0" strike="noStrike" spc="-1">
                <a:solidFill>
                  <a:srgbClr val="8B8B8B"/>
                </a:solidFill>
                <a:latin typeface="Calibri"/>
                <a:ea typeface="DejaVu Sans"/>
              </a:rPr>
              <a:t>41</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CustomShape 1"/>
          <p:cNvSpPr/>
          <p:nvPr/>
        </p:nvSpPr>
        <p:spPr>
          <a:xfrm>
            <a:off x="251640" y="1124640"/>
            <a:ext cx="8416440" cy="522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dirty="0">
                <a:solidFill>
                  <a:srgbClr val="000000"/>
                </a:solidFill>
                <a:latin typeface="Arial"/>
                <a:ea typeface="DejaVu Sans"/>
              </a:rPr>
              <a:t>Altaïr propose plusieurs modalités de création</a:t>
            </a:r>
            <a:r>
              <a:rPr lang="fr-FR" sz="1800" b="0" u="sng" strike="noStrike" spc="-1" dirty="0">
                <a:solidFill>
                  <a:srgbClr val="000000"/>
                </a:solidFill>
                <a:uFill>
                  <a:solidFill>
                    <a:srgbClr val="FFFFFF"/>
                  </a:solidFill>
                </a:uFill>
                <a:latin typeface="Arial"/>
                <a:ea typeface="DejaVu Sans"/>
              </a:rPr>
              <a:t> des données </a:t>
            </a:r>
            <a:r>
              <a:rPr lang="fr-FR" sz="1800" b="0" strike="noStrike" spc="-1" dirty="0">
                <a:solidFill>
                  <a:srgbClr val="000000"/>
                </a:solidFill>
                <a:latin typeface="Arial"/>
                <a:ea typeface="DejaVu Sans"/>
              </a:rPr>
              <a:t>:</a:t>
            </a: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r>
              <a:rPr lang="fr-FR" sz="1800" b="1" strike="noStrike" spc="-1" dirty="0">
                <a:solidFill>
                  <a:srgbClr val="558ED5"/>
                </a:solidFill>
                <a:latin typeface="Arial"/>
                <a:ea typeface="ヒラギノ角ゴ Pro W3"/>
              </a:rPr>
              <a:t>Standard</a:t>
            </a:r>
            <a:r>
              <a:rPr lang="fr-FR" sz="1800" b="0" strike="noStrike" spc="-1" dirty="0">
                <a:solidFill>
                  <a:srgbClr val="000000"/>
                </a:solidFill>
                <a:latin typeface="Arial"/>
                <a:ea typeface="ヒラギノ角ゴ Pro W3"/>
              </a:rPr>
              <a:t> : Mode par défaut. Ecrase les fichiers antérieurement produits au fur et à mesure des copies sur l’ordinateur dédié. Mesure de sécurité et de confidentialité.</a:t>
            </a: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r>
              <a:rPr lang="fr-FR" sz="1800" b="1" strike="noStrike" spc="-1" dirty="0">
                <a:solidFill>
                  <a:srgbClr val="558ED5"/>
                </a:solidFill>
                <a:latin typeface="Arial"/>
                <a:ea typeface="ヒラギノ角ゴ Pro W3"/>
              </a:rPr>
              <a:t>Cumulative</a:t>
            </a:r>
            <a:r>
              <a:rPr lang="fr-FR" sz="1800" b="0" strike="noStrike" spc="-1" dirty="0">
                <a:solidFill>
                  <a:srgbClr val="000000"/>
                </a:solidFill>
                <a:latin typeface="Arial"/>
                <a:ea typeface="ヒラギノ角ゴ Pro W3"/>
              </a:rPr>
              <a:t> : Empile les données les unes sur les autres dans la même base CSV. </a:t>
            </a: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r>
              <a:rPr lang="fr-FR" sz="1800" b="1" strike="noStrike" spc="-1" dirty="0">
                <a:solidFill>
                  <a:srgbClr val="558ED5"/>
                </a:solidFill>
                <a:latin typeface="Arial"/>
                <a:ea typeface="ヒラギノ角ゴ Pro W3"/>
              </a:rPr>
              <a:t>Distributive</a:t>
            </a:r>
            <a:r>
              <a:rPr lang="fr-FR" sz="1800" b="0" strike="noStrike" spc="-1" dirty="0">
                <a:solidFill>
                  <a:srgbClr val="000000"/>
                </a:solid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r>
              <a:rPr lang="fr-FR" sz="1800" b="1" strike="noStrike" spc="-1" dirty="0">
                <a:solidFill>
                  <a:srgbClr val="558ED5"/>
                </a:solidFill>
                <a:latin typeface="Arial"/>
                <a:ea typeface="ヒラギノ角ゴ Pro W3"/>
              </a:rPr>
              <a:t>Distributive plus </a:t>
            </a:r>
            <a:r>
              <a:rPr lang="fr-FR" sz="1800" b="0" strike="noStrike" spc="-1" dirty="0">
                <a:solidFill>
                  <a:srgbClr val="000000"/>
                </a:solidFill>
                <a:latin typeface="Arial"/>
                <a:ea typeface="ヒラギノ角ゴ Pro W3"/>
              </a:rPr>
              <a:t>: Combinaison des modalités cumulative et distributive : les données sont ajoutées dans le répertoire d’exportation, dans une arborescence de répertoires, comme pour la modalité distributive mais sans nettoyer à chaque exécution. De nouveaux répertoires peuvent donc être ajoutés sans avoir à tout retraiter.</a:t>
            </a:r>
            <a:endParaRPr lang="fr-FR" sz="1800" b="0" strike="noStrike" spc="-1" dirty="0">
              <a:latin typeface="Arial"/>
            </a:endParaRPr>
          </a:p>
          <a:p>
            <a:pPr algn="just">
              <a:lnSpc>
                <a:spcPct val="100000"/>
              </a:lnSpc>
            </a:pPr>
            <a:r>
              <a:rPr lang="fr-FR" sz="1800" b="0" strike="noStrike" spc="-1" dirty="0">
                <a:solidFill>
                  <a:srgbClr val="FF0000"/>
                </a:solidFill>
                <a:latin typeface="Arial"/>
                <a:ea typeface="ヒラギノ角ゴ Pro W3"/>
              </a:rPr>
              <a:t>Attention : Les modes d’exportation cumulative et distributive plus n’écrasent pas les données produites. Prendre soin de la confidentialité des données.</a:t>
            </a: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endParaRPr lang="fr-FR" sz="1800" b="0" strike="noStrike" spc="-1" dirty="0">
              <a:latin typeface="Arial"/>
            </a:endParaRPr>
          </a:p>
          <a:p>
            <a:pPr algn="just">
              <a:lnSpc>
                <a:spcPct val="100000"/>
              </a:lnSpc>
            </a:pPr>
            <a:endParaRPr lang="fr-FR" sz="1800" b="0" strike="noStrike" spc="-1" dirty="0">
              <a:latin typeface="Arial"/>
            </a:endParaRPr>
          </a:p>
        </p:txBody>
      </p:sp>
      <p:sp>
        <p:nvSpPr>
          <p:cNvPr id="593"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594" name="CustomShape 3"/>
          <p:cNvSpPr/>
          <p:nvPr/>
        </p:nvSpPr>
        <p:spPr>
          <a:xfrm>
            <a:off x="608760" y="303840"/>
            <a:ext cx="8059320" cy="60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Créer les bases de données csv</a:t>
            </a:r>
            <a:endParaRPr lang="fr-FR" sz="2400" b="0" strike="noStrike" spc="-1">
              <a:latin typeface="Arial"/>
            </a:endParaRPr>
          </a:p>
        </p:txBody>
      </p:sp>
      <p:sp>
        <p:nvSpPr>
          <p:cNvPr id="595" name="CustomShape 4"/>
          <p:cNvSpPr/>
          <p:nvPr/>
        </p:nvSpPr>
        <p:spPr>
          <a:xfrm>
            <a:off x="369000" y="4290120"/>
            <a:ext cx="87717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 </a:t>
            </a:r>
            <a:endParaRPr lang="fr-FR" sz="1800" b="0" strike="noStrike" spc="-1">
              <a:latin typeface="Arial"/>
            </a:endParaRPr>
          </a:p>
        </p:txBody>
      </p:sp>
      <p:sp>
        <p:nvSpPr>
          <p:cNvPr id="596" name="CustomShape 5"/>
          <p:cNvSpPr/>
          <p:nvPr/>
        </p:nvSpPr>
        <p:spPr>
          <a:xfrm>
            <a:off x="1795320" y="6410160"/>
            <a:ext cx="49125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597"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AAC5202-E459-46E9-BDC8-398EB863E150}" type="slidenum">
              <a:rPr lang="fr-FR" sz="900" b="0" strike="noStrike" spc="-1">
                <a:solidFill>
                  <a:srgbClr val="8B8B8B"/>
                </a:solidFill>
                <a:latin typeface="Calibri"/>
                <a:ea typeface="DejaVu Sans"/>
              </a:rPr>
              <a:t>42</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120960" y="1953000"/>
            <a:ext cx="8599680" cy="3774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599" name="CustomShape 2"/>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latin typeface="Calibri"/>
                <a:ea typeface="ヒラギノ角ゴ Pro W3"/>
              </a:rPr>
              <a:t>Guide méthodologique  : Extraction des données  Altaï – F. Nicol et  V. Le Boudec –  7-8-9 mars 2017</a:t>
            </a:r>
            <a:endParaRPr lang="fr-FR" sz="800" b="0" strike="noStrike" spc="-1">
              <a:latin typeface="Arial"/>
            </a:endParaRPr>
          </a:p>
        </p:txBody>
      </p:sp>
      <p:sp>
        <p:nvSpPr>
          <p:cNvPr id="600" name="CustomShape 3"/>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601" name="CustomShape 4"/>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éditer / EXPORTER les bulletins</a:t>
            </a:r>
            <a:endParaRPr lang="fr-FR" sz="2400" b="0" strike="noStrike" spc="-1">
              <a:latin typeface="Arial"/>
            </a:endParaRPr>
          </a:p>
        </p:txBody>
      </p:sp>
      <p:sp>
        <p:nvSpPr>
          <p:cNvPr id="602" name="CustomShape 5"/>
          <p:cNvSpPr/>
          <p:nvPr/>
        </p:nvSpPr>
        <p:spPr>
          <a:xfrm>
            <a:off x="1332000" y="6410160"/>
            <a:ext cx="53323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603"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5003CB3-44AF-4071-9762-0D80E43C2318}" type="slidenum">
              <a:rPr lang="fr-FR" sz="900" b="0" strike="noStrike" spc="-1">
                <a:solidFill>
                  <a:srgbClr val="8B8B8B"/>
                </a:solidFill>
                <a:latin typeface="Calibri"/>
                <a:ea typeface="DejaVu Sans"/>
              </a:rPr>
              <a:t>43</a:t>
            </a:fld>
            <a:endParaRPr lang="fr-FR" sz="900" b="0" strike="noStrike" spc="-1">
              <a:latin typeface="Arial"/>
            </a:endParaRPr>
          </a:p>
        </p:txBody>
      </p:sp>
      <p:sp>
        <p:nvSpPr>
          <p:cNvPr id="604" name="CustomShape 7"/>
          <p:cNvSpPr/>
          <p:nvPr/>
        </p:nvSpPr>
        <p:spPr>
          <a:xfrm>
            <a:off x="131400" y="855360"/>
            <a:ext cx="897084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CC"/>
                </a:solidFill>
                <a:latin typeface="Calibri"/>
                <a:ea typeface="DejaVu Sans"/>
              </a:rPr>
              <a:t>Le menu « Editer » permet l’extraction des bulletins de paye.</a:t>
            </a:r>
            <a:endParaRPr lang="fr-FR" sz="1800" b="0" strike="noStrike" spc="-1">
              <a:latin typeface="Arial"/>
            </a:endParaRPr>
          </a:p>
        </p:txBody>
      </p:sp>
      <p:sp>
        <p:nvSpPr>
          <p:cNvPr id="605" name="CustomShape 8"/>
          <p:cNvSpPr/>
          <p:nvPr/>
        </p:nvSpPr>
        <p:spPr>
          <a:xfrm>
            <a:off x="144000" y="1252440"/>
            <a:ext cx="4659840" cy="447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00"/>
                </a:solidFill>
                <a:latin typeface="Calibri"/>
                <a:ea typeface="DejaVu Sans"/>
              </a:rPr>
              <a:t>Cliquer sur Editer puis « Extraire des bulletins » (ou touches Ctrl + P)</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Trois lignes à disposition pour rentrer le matricules de l’agent, suivi du mois du bulletin et de l’année. Exemple : </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	0651 H-8-2012</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  </a:t>
            </a:r>
            <a:r>
              <a:rPr lang="fr-FR" sz="1600" b="0" i="1" strike="noStrike" spc="-1">
                <a:solidFill>
                  <a:srgbClr val="000000"/>
                </a:solidFill>
                <a:latin typeface="Calibri"/>
                <a:ea typeface="DejaVu Sans"/>
              </a:rPr>
              <a:t>« Bulletin d’août 2012 pour l’agent 651 H »</a:t>
            </a:r>
            <a:endParaRPr lang="fr-FR" sz="1600" b="0" strike="noStrike" spc="-1">
              <a:latin typeface="Arial"/>
            </a:endParaRPr>
          </a:p>
          <a:p>
            <a:pPr algn="just">
              <a:lnSpc>
                <a:spcPct val="100000"/>
              </a:lnSpc>
            </a:pP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Possibilité d’intervalles pour les mois et les années avec des points de suspension : 	   	0651 H-8…12-2008…2012</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Il est aussi possible de combiner des</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Matricules avec des virgules et d’écrire 15</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au lieu de 2015 :</a:t>
            </a:r>
            <a:endParaRPr lang="fr-FR" sz="1600" b="0" strike="noStrike" spc="-1">
              <a:latin typeface="Arial"/>
            </a:endParaRPr>
          </a:p>
          <a:p>
            <a:pPr algn="just">
              <a:lnSpc>
                <a:spcPct val="100000"/>
              </a:lnSpc>
            </a:pPr>
            <a:r>
              <a:rPr lang="fr-FR" sz="1600" b="0" strike="noStrike" spc="-1">
                <a:solidFill>
                  <a:srgbClr val="000000"/>
                </a:solidFill>
                <a:latin typeface="Calibri"/>
                <a:ea typeface="DejaVu Sans"/>
              </a:rPr>
              <a:t>	1010,1011,1012-1-15</a:t>
            </a:r>
            <a:endParaRPr lang="fr-FR" sz="1600" b="0" strike="noStrike" spc="-1">
              <a:latin typeface="Arial"/>
            </a:endParaRPr>
          </a:p>
          <a:p>
            <a:pPr algn="just">
              <a:lnSpc>
                <a:spcPct val="100000"/>
              </a:lnSpc>
            </a:pPr>
            <a:r>
              <a:rPr lang="fr-FR" sz="1600" b="0" i="1" strike="noStrike" spc="-1">
                <a:solidFill>
                  <a:srgbClr val="000000"/>
                </a:solidFill>
                <a:latin typeface="Arial"/>
                <a:ea typeface="DejaVu Sans"/>
              </a:rPr>
              <a:t>« Bulletins de janvier 2015 pour les agents 1010, 1011 et 1012 »</a:t>
            </a:r>
            <a:endParaRPr lang="fr-FR" sz="1600" b="0" strike="noStrike" spc="-1">
              <a:latin typeface="Arial"/>
            </a:endParaRPr>
          </a:p>
          <a:p>
            <a:pPr algn="just">
              <a:lnSpc>
                <a:spcPct val="100000"/>
              </a:lnSpc>
            </a:pPr>
            <a:endParaRPr lang="fr-FR" sz="1600" b="0" strike="noStrike" spc="-1">
              <a:latin typeface="Arial"/>
            </a:endParaRPr>
          </a:p>
          <a:p>
            <a:pPr algn="just">
              <a:lnSpc>
                <a:spcPct val="100000"/>
              </a:lnSpc>
            </a:pPr>
            <a:r>
              <a:rPr lang="fr-FR" sz="1400" b="0" strike="noStrike" spc="-1">
                <a:solidFill>
                  <a:srgbClr val="0000CC"/>
                </a:solidFill>
                <a:latin typeface="Calibri"/>
                <a:ea typeface="DejaVu Sans"/>
              </a:rPr>
              <a:t>En survolant les libellés Matricules, une bulle de mode d’emploi apparaît.</a:t>
            </a:r>
            <a:endParaRPr lang="fr-FR" sz="1400" b="0" strike="noStrike" spc="-1">
              <a:latin typeface="Arial"/>
            </a:endParaRPr>
          </a:p>
          <a:p>
            <a:pPr algn="just">
              <a:lnSpc>
                <a:spcPct val="100000"/>
              </a:lnSpc>
            </a:pPr>
            <a:endParaRPr lang="fr-FR" sz="1400" b="0" strike="noStrike" spc="-1">
              <a:latin typeface="Arial"/>
            </a:endParaRPr>
          </a:p>
        </p:txBody>
      </p:sp>
      <p:pic>
        <p:nvPicPr>
          <p:cNvPr id="606" name="Image 605"/>
          <p:cNvPicPr/>
          <p:nvPr/>
        </p:nvPicPr>
        <p:blipFill>
          <a:blip r:embed="rId2"/>
          <a:srcRect l="57445" t="42550" b="1339"/>
          <a:stretch/>
        </p:blipFill>
        <p:spPr>
          <a:xfrm>
            <a:off x="5256000" y="2016360"/>
            <a:ext cx="3886560" cy="3022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CustomShape 1"/>
          <p:cNvSpPr/>
          <p:nvPr/>
        </p:nvSpPr>
        <p:spPr>
          <a:xfrm>
            <a:off x="1866600" y="6381720"/>
            <a:ext cx="4789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608"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FA08A8E-75D2-44E2-8487-5E03C2C9CA2A}" type="slidenum">
              <a:rPr lang="fr-FR" sz="900" b="0" strike="noStrike" spc="-1">
                <a:solidFill>
                  <a:srgbClr val="8B8B8B"/>
                </a:solidFill>
                <a:latin typeface="Calibri"/>
                <a:ea typeface="DejaVu Sans"/>
              </a:rPr>
              <a:t>44</a:t>
            </a:fld>
            <a:endParaRPr lang="fr-FR" sz="900" b="0" strike="noStrike" spc="-1">
              <a:latin typeface="Arial"/>
            </a:endParaRPr>
          </a:p>
        </p:txBody>
      </p:sp>
      <p:pic>
        <p:nvPicPr>
          <p:cNvPr id="609" name="Image 608"/>
          <p:cNvPicPr/>
          <p:nvPr/>
        </p:nvPicPr>
        <p:blipFill>
          <a:blip r:embed="rId2"/>
          <a:srcRect l="58230" t="44022" r="792" b="1199"/>
          <a:stretch/>
        </p:blipFill>
        <p:spPr>
          <a:xfrm>
            <a:off x="1296000" y="1440000"/>
            <a:ext cx="3742200" cy="2950200"/>
          </a:xfrm>
          <a:prstGeom prst="rect">
            <a:avLst/>
          </a:prstGeom>
          <a:ln>
            <a:noFill/>
          </a:ln>
        </p:spPr>
      </p:pic>
      <p:sp>
        <p:nvSpPr>
          <p:cNvPr id="610" name="CustomShape 3"/>
          <p:cNvSpPr/>
          <p:nvPr/>
        </p:nvSpPr>
        <p:spPr>
          <a:xfrm flipH="1" flipV="1">
            <a:off x="4875840" y="1960920"/>
            <a:ext cx="1185840" cy="50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611" name="CustomShape 4"/>
          <p:cNvSpPr/>
          <p:nvPr/>
        </p:nvSpPr>
        <p:spPr>
          <a:xfrm flipH="1" flipV="1">
            <a:off x="4462560" y="3742560"/>
            <a:ext cx="1798560" cy="5025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612" name="CustomShape 5"/>
          <p:cNvSpPr/>
          <p:nvPr/>
        </p:nvSpPr>
        <p:spPr>
          <a:xfrm flipH="1">
            <a:off x="4303440" y="2628000"/>
            <a:ext cx="1813680" cy="9345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613" name="CustomShape 6"/>
          <p:cNvSpPr/>
          <p:nvPr/>
        </p:nvSpPr>
        <p:spPr>
          <a:xfrm>
            <a:off x="6310440" y="1818720"/>
            <a:ext cx="199764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Effacer</a:t>
            </a:r>
            <a:endParaRPr lang="fr-FR" sz="1800" b="0" strike="noStrike" spc="-1">
              <a:latin typeface="Arial"/>
            </a:endParaRPr>
          </a:p>
        </p:txBody>
      </p:sp>
      <p:sp>
        <p:nvSpPr>
          <p:cNvPr id="614" name="CustomShape 7"/>
          <p:cNvSpPr/>
          <p:nvPr/>
        </p:nvSpPr>
        <p:spPr>
          <a:xfrm>
            <a:off x="1321920" y="1752480"/>
            <a:ext cx="2937960" cy="635040"/>
          </a:xfrm>
          <a:prstGeom prst="rect">
            <a:avLst/>
          </a:prstGeom>
          <a:noFill/>
          <a:ln>
            <a:noFill/>
          </a:ln>
        </p:spPr>
        <p:style>
          <a:lnRef idx="0">
            <a:scrgbClr r="0" g="0" b="0"/>
          </a:lnRef>
          <a:fillRef idx="0">
            <a:scrgbClr r="0" g="0" b="0"/>
          </a:fillRef>
          <a:effectRef idx="0">
            <a:scrgbClr r="0" g="0" b="0"/>
          </a:effectRef>
          <a:fontRef idx="minor"/>
        </p:style>
      </p:sp>
      <p:sp>
        <p:nvSpPr>
          <p:cNvPr id="615" name="CustomShape 8"/>
          <p:cNvSpPr/>
          <p:nvPr/>
        </p:nvSpPr>
        <p:spPr>
          <a:xfrm>
            <a:off x="6310440" y="2304000"/>
            <a:ext cx="1882440" cy="118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Sélectionner le répertoire d’exportation des bulletins</a:t>
            </a:r>
            <a:endParaRPr lang="fr-FR" sz="1800" b="0" strike="noStrike" spc="-1">
              <a:latin typeface="Arial"/>
            </a:endParaRPr>
          </a:p>
        </p:txBody>
      </p:sp>
      <p:sp>
        <p:nvSpPr>
          <p:cNvPr id="616" name="CustomShape 9"/>
          <p:cNvSpPr/>
          <p:nvPr/>
        </p:nvSpPr>
        <p:spPr>
          <a:xfrm>
            <a:off x="6310440" y="3778920"/>
            <a:ext cx="1882440" cy="173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Ouvrir le répertoire d’exportation des bulletins (diapo suivante)</a:t>
            </a:r>
            <a:endParaRPr lang="fr-FR" sz="1800" b="0" strike="noStrike" spc="-1">
              <a:latin typeface="Arial"/>
            </a:endParaRPr>
          </a:p>
        </p:txBody>
      </p:sp>
      <p:sp>
        <p:nvSpPr>
          <p:cNvPr id="617" name="CustomShape 10"/>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éditer / EXPORTER les bulletins</a:t>
            </a:r>
            <a:endParaRPr lang="fr-FR" sz="2400" b="0" strike="noStrike" spc="-1">
              <a:latin typeface="Arial"/>
            </a:endParaRPr>
          </a:p>
        </p:txBody>
      </p:sp>
      <p:sp>
        <p:nvSpPr>
          <p:cNvPr id="618" name="CustomShape 11"/>
          <p:cNvSpPr/>
          <p:nvPr/>
        </p:nvSpPr>
        <p:spPr>
          <a:xfrm flipV="1">
            <a:off x="4787640" y="2720160"/>
            <a:ext cx="360" cy="6872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619" name="CustomShape 12"/>
          <p:cNvSpPr/>
          <p:nvPr/>
        </p:nvSpPr>
        <p:spPr>
          <a:xfrm>
            <a:off x="3312000" y="4786920"/>
            <a:ext cx="2878560" cy="3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Ajouter une ligne de saisie</a:t>
            </a:r>
            <a:endParaRPr lang="fr-FR" sz="1800" b="0" strike="noStrike" spc="-1">
              <a:latin typeface="Arial"/>
            </a:endParaRPr>
          </a:p>
        </p:txBody>
      </p:sp>
      <p:sp>
        <p:nvSpPr>
          <p:cNvPr id="620" name="CustomShape 13"/>
          <p:cNvSpPr/>
          <p:nvPr/>
        </p:nvSpPr>
        <p:spPr>
          <a:xfrm>
            <a:off x="910440" y="5362920"/>
            <a:ext cx="6936120" cy="61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508F"/>
                </a:solidFill>
                <a:latin typeface="Calibri"/>
                <a:ea typeface="DejaVu Sans"/>
              </a:rPr>
              <a:t>Cocher la case </a:t>
            </a:r>
            <a:r>
              <a:rPr lang="fr-FR" sz="1600" b="1" strike="noStrike" spc="-1">
                <a:solidFill>
                  <a:srgbClr val="00508F"/>
                </a:solidFill>
                <a:latin typeface="Calibri"/>
                <a:ea typeface="DejaVu Sans"/>
              </a:rPr>
              <a:t>Bulletins séparés</a:t>
            </a:r>
            <a:r>
              <a:rPr lang="fr-FR" sz="1600" b="0" strike="noStrike" spc="-1">
                <a:solidFill>
                  <a:srgbClr val="00508F"/>
                </a:solidFill>
                <a:latin typeface="Calibri"/>
                <a:ea typeface="DejaVu Sans"/>
              </a:rPr>
              <a:t> pour générer un fichier par agent. Décocher pour un fichier Table.csv regroupant l’ensemble des payes des agents du dialogue.</a:t>
            </a:r>
            <a:endParaRPr lang="fr-FR"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CustomShape 1"/>
          <p:cNvSpPr/>
          <p:nvPr/>
        </p:nvSpPr>
        <p:spPr>
          <a:xfrm>
            <a:off x="6125760" y="1473840"/>
            <a:ext cx="2588760" cy="337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Les bulletins de paye sont au format XML. </a:t>
            </a: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Calibri"/>
                <a:ea typeface="DejaVu Sans"/>
              </a:rPr>
              <a:t>Les bases CSV sont dans le sous-répertoire Bulletins/Bases</a:t>
            </a:r>
            <a:endParaRPr lang="fr-FR" sz="1800" b="0" strike="noStrike" spc="-1">
              <a:latin typeface="Arial"/>
            </a:endParaRPr>
          </a:p>
        </p:txBody>
      </p:sp>
      <p:sp>
        <p:nvSpPr>
          <p:cNvPr id="622" name="CustomShape 2"/>
          <p:cNvSpPr/>
          <p:nvPr/>
        </p:nvSpPr>
        <p:spPr>
          <a:xfrm>
            <a:off x="214560" y="1886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Accéder aux bulletins extraits</a:t>
            </a:r>
            <a:endParaRPr lang="fr-FR" sz="2400" b="0" strike="noStrike" spc="-1">
              <a:latin typeface="Arial"/>
            </a:endParaRPr>
          </a:p>
        </p:txBody>
      </p:sp>
      <p:pic>
        <p:nvPicPr>
          <p:cNvPr id="623" name="Image 622"/>
          <p:cNvPicPr/>
          <p:nvPr/>
        </p:nvPicPr>
        <p:blipFill>
          <a:blip r:embed="rId2"/>
          <a:srcRect l="19337" t="7600" r="38713" b="60869"/>
          <a:stretch/>
        </p:blipFill>
        <p:spPr>
          <a:xfrm>
            <a:off x="1656360" y="1296360"/>
            <a:ext cx="3310200" cy="2158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1"/>
          <p:cNvSpPr/>
          <p:nvPr/>
        </p:nvSpPr>
        <p:spPr>
          <a:xfrm>
            <a:off x="170640" y="1052640"/>
            <a:ext cx="8652600" cy="1996920"/>
          </a:xfrm>
          <a:prstGeom prst="rect">
            <a:avLst/>
          </a:prstGeom>
          <a:noFill/>
          <a:ln>
            <a:noFill/>
          </a:ln>
        </p:spPr>
        <p:style>
          <a:lnRef idx="0">
            <a:scrgbClr r="0" g="0" b="0"/>
          </a:lnRef>
          <a:fillRef idx="0">
            <a:scrgbClr r="0" g="0" b="0"/>
          </a:fillRef>
          <a:effectRef idx="0">
            <a:scrgbClr r="0" g="0" b="0"/>
          </a:effectRef>
          <a:fontRef idx="minor"/>
        </p:style>
      </p:sp>
      <p:sp>
        <p:nvSpPr>
          <p:cNvPr id="625" name="CustomShape 2"/>
          <p:cNvSpPr/>
          <p:nvPr/>
        </p:nvSpPr>
        <p:spPr>
          <a:xfrm>
            <a:off x="170640" y="1120680"/>
            <a:ext cx="8887680" cy="4171680"/>
          </a:xfrm>
          <a:prstGeom prst="rect">
            <a:avLst/>
          </a:prstGeom>
          <a:noFill/>
          <a:ln>
            <a:noFill/>
          </a:ln>
        </p:spPr>
        <p:style>
          <a:lnRef idx="0">
            <a:scrgbClr r="0" g="0" b="0"/>
          </a:lnRef>
          <a:fillRef idx="0">
            <a:scrgbClr r="0" g="0" b="0"/>
          </a:fillRef>
          <a:effectRef idx="0">
            <a:scrgbClr r="0" g="0" b="0"/>
          </a:effectRef>
          <a:fontRef idx="minor"/>
        </p:style>
      </p:sp>
      <p:sp>
        <p:nvSpPr>
          <p:cNvPr id="626" name="CustomShape 3"/>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627" name="CustomShape 4"/>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628" name="CustomShape 5"/>
          <p:cNvSpPr/>
          <p:nvPr/>
        </p:nvSpPr>
        <p:spPr>
          <a:xfrm>
            <a:off x="170640" y="353160"/>
            <a:ext cx="8652600" cy="6379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ARCHIVER LES Données XML / XHL</a:t>
            </a:r>
            <a:endParaRPr lang="fr-FR" sz="2400" b="0" strike="noStrike" spc="-1">
              <a:latin typeface="Arial"/>
            </a:endParaRPr>
          </a:p>
          <a:p>
            <a:pPr algn="ctr">
              <a:lnSpc>
                <a:spcPct val="100000"/>
              </a:lnSpc>
            </a:pPr>
            <a:endParaRPr lang="fr-FR" sz="2400" b="0" strike="noStrike" spc="-1">
              <a:latin typeface="Arial"/>
            </a:endParaRPr>
          </a:p>
        </p:txBody>
      </p:sp>
      <p:sp>
        <p:nvSpPr>
          <p:cNvPr id="629" name="CustomShape 6"/>
          <p:cNvSpPr/>
          <p:nvPr/>
        </p:nvSpPr>
        <p:spPr>
          <a:xfrm>
            <a:off x="125640" y="1229040"/>
            <a:ext cx="8652600" cy="527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2000" b="0" strike="noStrike" spc="-1">
                <a:solidFill>
                  <a:srgbClr val="44546A"/>
                </a:solidFill>
                <a:latin typeface="Arial"/>
                <a:ea typeface="ヒラギノ角ゴ Pro W3"/>
              </a:rPr>
              <a:t>Altaïr conserve les données XML et le fichier projet du rapport avec un archivage spécifique au format compressé </a:t>
            </a:r>
            <a:r>
              <a:rPr lang="fr-FR" sz="2000" b="1" strike="noStrike" spc="-1">
                <a:solidFill>
                  <a:srgbClr val="44546A"/>
                </a:solidFill>
                <a:latin typeface="Arial"/>
                <a:ea typeface="ヒラギノ角ゴ Pro W3"/>
              </a:rPr>
              <a:t>.arch</a:t>
            </a:r>
            <a:r>
              <a:rPr lang="fr-FR" sz="2000" b="0" strike="noStrike" spc="-1">
                <a:solidFill>
                  <a:srgbClr val="44546A"/>
                </a:solidFill>
                <a:latin typeface="Arial"/>
                <a:ea typeface="ヒラギノ角ゴ Pro W3"/>
              </a:rPr>
              <a:t> permettant de restituer toutes les données, les projets </a:t>
            </a:r>
            <a:r>
              <a:rPr lang="fr-FR" sz="2000" b="1" strike="noStrike" spc="-1">
                <a:solidFill>
                  <a:srgbClr val="44546A"/>
                </a:solidFill>
                <a:latin typeface="Arial"/>
                <a:ea typeface="ヒラギノ角ゴ Pro W3"/>
              </a:rPr>
              <a:t>.alt</a:t>
            </a:r>
            <a:r>
              <a:rPr lang="fr-FR" sz="2000" b="0" strike="noStrike" spc="-1">
                <a:solidFill>
                  <a:srgbClr val="44546A"/>
                </a:solidFill>
                <a:latin typeface="Arial"/>
                <a:ea typeface="ヒラギノ角ゴ Pro W3"/>
              </a:rPr>
              <a:t> et les rapports d’analyse.</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0000CC"/>
                </a:solidFill>
                <a:latin typeface="Arial"/>
                <a:ea typeface="ヒラギノ角ゴ Pro W3"/>
              </a:rPr>
              <a:t>Mode opératoire pour l’archivage et la restauration les données :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44546A"/>
                </a:solidFill>
                <a:latin typeface="Arial"/>
                <a:ea typeface="ヒラギノ角ゴ Pro W3"/>
              </a:rPr>
              <a:t>	Dialogue des paramètres 	</a:t>
            </a:r>
            <a:endParaRPr lang="fr-FR" sz="2000" b="0" strike="noStrike" spc="-1">
              <a:latin typeface="Arial"/>
            </a:endParaRPr>
          </a:p>
          <a:p>
            <a:pPr algn="just">
              <a:lnSpc>
                <a:spcPct val="100000"/>
              </a:lnSpc>
            </a:pPr>
            <a:r>
              <a:rPr lang="fr-FR" sz="2000" b="0" strike="noStrike" spc="-1">
                <a:solidFill>
                  <a:srgbClr val="44546A"/>
                </a:solidFill>
                <a:latin typeface="Arial"/>
                <a:ea typeface="ヒラギノ角ゴ Pro W3"/>
              </a:rPr>
              <a:t>	Cocher la case Données tableur (=bases CSV) ou la case Bases XML (=bases de paye), ou la case 	Tout, selon l’étendue de l’archivage souhaité et cliquer sur  	Accepter</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44546A"/>
                </a:solidFill>
                <a:latin typeface="Arial"/>
                <a:ea typeface="ヒラギノ角ゴ Pro W3"/>
              </a:rPr>
              <a:t>	Puis Fichier &gt; Archiver ou icône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endParaRPr lang="fr-FR" sz="2000" b="0" strike="noStrike" spc="-1">
              <a:latin typeface="Arial"/>
            </a:endParaRPr>
          </a:p>
        </p:txBody>
      </p:sp>
      <p:sp>
        <p:nvSpPr>
          <p:cNvPr id="630" name="CustomShape 7"/>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50E509C-F698-4E5F-A20B-45B399F901C9}" type="slidenum">
              <a:rPr lang="fr-FR" sz="900" b="0" strike="noStrike" spc="-1">
                <a:solidFill>
                  <a:srgbClr val="8B8B8B"/>
                </a:solidFill>
                <a:latin typeface="Calibri"/>
                <a:ea typeface="DejaVu Sans"/>
              </a:rPr>
              <a:t>46</a:t>
            </a:fld>
            <a:endParaRPr lang="fr-FR" sz="900" b="0" strike="noStrike" spc="-1">
              <a:latin typeface="Arial"/>
            </a:endParaRPr>
          </a:p>
        </p:txBody>
      </p:sp>
      <p:pic>
        <p:nvPicPr>
          <p:cNvPr id="631" name="Image 8"/>
          <p:cNvPicPr/>
          <p:nvPr/>
        </p:nvPicPr>
        <p:blipFill>
          <a:blip r:embed="rId2"/>
          <a:stretch/>
        </p:blipFill>
        <p:spPr>
          <a:xfrm>
            <a:off x="356400" y="2479680"/>
            <a:ext cx="8118720" cy="1135440"/>
          </a:xfrm>
          <a:prstGeom prst="rect">
            <a:avLst/>
          </a:prstGeom>
          <a:ln>
            <a:noFill/>
          </a:ln>
        </p:spPr>
      </p:pic>
      <p:sp>
        <p:nvSpPr>
          <p:cNvPr id="632" name="CustomShape 8"/>
          <p:cNvSpPr/>
          <p:nvPr/>
        </p:nvSpPr>
        <p:spPr>
          <a:xfrm>
            <a:off x="676080" y="4691160"/>
            <a:ext cx="231480" cy="107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3" name="Image 19"/>
          <p:cNvPicPr/>
          <p:nvPr/>
        </p:nvPicPr>
        <p:blipFill>
          <a:blip r:embed="rId2"/>
          <a:srcRect l="17383" t="36993" r="77465" b="22753"/>
          <a:stretch/>
        </p:blipFill>
        <p:spPr>
          <a:xfrm>
            <a:off x="4803840" y="5832360"/>
            <a:ext cx="410400" cy="453600"/>
          </a:xfrm>
          <a:prstGeom prst="rect">
            <a:avLst/>
          </a:prstGeom>
          <a:ln>
            <a:noFill/>
          </a:ln>
        </p:spPr>
      </p:pic>
      <p:sp>
        <p:nvSpPr>
          <p:cNvPr id="634" name="CustomShape 9"/>
          <p:cNvSpPr/>
          <p:nvPr/>
        </p:nvSpPr>
        <p:spPr>
          <a:xfrm>
            <a:off x="676080" y="6279840"/>
            <a:ext cx="231480" cy="1072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5" name="Image 8"/>
          <p:cNvPicPr/>
          <p:nvPr/>
        </p:nvPicPr>
        <p:blipFill>
          <a:blip r:embed="rId2"/>
          <a:srcRect l="81984" t="41368" r="12788" b="27566"/>
          <a:stretch/>
        </p:blipFill>
        <p:spPr>
          <a:xfrm>
            <a:off x="4034160" y="4394520"/>
            <a:ext cx="416160" cy="349200"/>
          </a:xfrm>
          <a:prstGeom prst="rect">
            <a:avLst/>
          </a:prstGeom>
          <a:ln>
            <a:noFill/>
          </a:ln>
        </p:spPr>
      </p:pic>
      <p:sp>
        <p:nvSpPr>
          <p:cNvPr id="636" name="CustomShape 10"/>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CustomShape 1"/>
          <p:cNvSpPr/>
          <p:nvPr/>
        </p:nvSpPr>
        <p:spPr>
          <a:xfrm>
            <a:off x="1114920" y="6449040"/>
            <a:ext cx="56250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638"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1EBA159-DB5B-4563-9153-BA519F10EAA6}" type="slidenum">
              <a:rPr lang="fr-FR" sz="900" b="0" strike="noStrike" spc="-1">
                <a:solidFill>
                  <a:srgbClr val="8B8B8B"/>
                </a:solidFill>
                <a:latin typeface="Calibri"/>
                <a:ea typeface="DejaVu Sans"/>
              </a:rPr>
              <a:t>47</a:t>
            </a:fld>
            <a:endParaRPr lang="fr-FR" sz="900" b="0" strike="noStrike" spc="-1">
              <a:latin typeface="Arial"/>
            </a:endParaRPr>
          </a:p>
        </p:txBody>
      </p:sp>
      <p:pic>
        <p:nvPicPr>
          <p:cNvPr id="3" name="Image 2">
            <a:extLst>
              <a:ext uri="{FF2B5EF4-FFF2-40B4-BE49-F238E27FC236}">
                <a16:creationId xmlns:a16="http://schemas.microsoft.com/office/drawing/2014/main" id="{B46BB923-B910-4982-99EA-44BB597907CA}"/>
              </a:ext>
            </a:extLst>
          </p:cNvPr>
          <p:cNvPicPr>
            <a:picLocks noChangeAspect="1"/>
          </p:cNvPicPr>
          <p:nvPr/>
        </p:nvPicPr>
        <p:blipFill>
          <a:blip r:embed="rId2"/>
          <a:stretch>
            <a:fillRect/>
          </a:stretch>
        </p:blipFill>
        <p:spPr>
          <a:xfrm>
            <a:off x="0" y="800742"/>
            <a:ext cx="9144000" cy="5256515"/>
          </a:xfrm>
          <a:prstGeom prst="rect">
            <a:avLst/>
          </a:prstGeom>
        </p:spPr>
      </p:pic>
      <p:sp>
        <p:nvSpPr>
          <p:cNvPr id="4" name="Ellipse 3">
            <a:extLst>
              <a:ext uri="{FF2B5EF4-FFF2-40B4-BE49-F238E27FC236}">
                <a16:creationId xmlns:a16="http://schemas.microsoft.com/office/drawing/2014/main" id="{ACF5A55C-076A-4C09-B220-B1E9EA2A0649}"/>
              </a:ext>
            </a:extLst>
          </p:cNvPr>
          <p:cNvSpPr/>
          <p:nvPr/>
        </p:nvSpPr>
        <p:spPr>
          <a:xfrm>
            <a:off x="2784495" y="5055747"/>
            <a:ext cx="5043949" cy="10441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CustomShape 1"/>
          <p:cNvSpPr/>
          <p:nvPr/>
        </p:nvSpPr>
        <p:spPr>
          <a:xfrm>
            <a:off x="170640" y="1052640"/>
            <a:ext cx="8652600" cy="1996920"/>
          </a:xfrm>
          <a:prstGeom prst="rect">
            <a:avLst/>
          </a:prstGeom>
          <a:noFill/>
          <a:ln>
            <a:noFill/>
          </a:ln>
        </p:spPr>
        <p:style>
          <a:lnRef idx="0">
            <a:scrgbClr r="0" g="0" b="0"/>
          </a:lnRef>
          <a:fillRef idx="0">
            <a:scrgbClr r="0" g="0" b="0"/>
          </a:fillRef>
          <a:effectRef idx="0">
            <a:scrgbClr r="0" g="0" b="0"/>
          </a:effectRef>
          <a:fontRef idx="minor"/>
        </p:style>
      </p:sp>
      <p:sp>
        <p:nvSpPr>
          <p:cNvPr id="641" name="CustomShape 2"/>
          <p:cNvSpPr/>
          <p:nvPr/>
        </p:nvSpPr>
        <p:spPr>
          <a:xfrm>
            <a:off x="170640" y="1120680"/>
            <a:ext cx="8887680" cy="4171680"/>
          </a:xfrm>
          <a:prstGeom prst="rect">
            <a:avLst/>
          </a:prstGeom>
          <a:noFill/>
          <a:ln>
            <a:noFill/>
          </a:ln>
        </p:spPr>
        <p:style>
          <a:lnRef idx="0">
            <a:scrgbClr r="0" g="0" b="0"/>
          </a:lnRef>
          <a:fillRef idx="0">
            <a:scrgbClr r="0" g="0" b="0"/>
          </a:fillRef>
          <a:effectRef idx="0">
            <a:scrgbClr r="0" g="0" b="0"/>
          </a:effectRef>
          <a:fontRef idx="minor"/>
        </p:style>
      </p:sp>
      <p:sp>
        <p:nvSpPr>
          <p:cNvPr id="642" name="CustomShape 3"/>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643" name="CustomShape 4"/>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644" name="CustomShape 5"/>
          <p:cNvSpPr/>
          <p:nvPr/>
        </p:nvSpPr>
        <p:spPr>
          <a:xfrm>
            <a:off x="170640" y="353160"/>
            <a:ext cx="8652600" cy="6379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Désarchiver LES Données XML / XHL</a:t>
            </a:r>
            <a:endParaRPr lang="fr-FR" sz="2400" b="0" strike="noStrike" spc="-1">
              <a:latin typeface="Arial"/>
            </a:endParaRPr>
          </a:p>
          <a:p>
            <a:pPr algn="ctr">
              <a:lnSpc>
                <a:spcPct val="100000"/>
              </a:lnSpc>
            </a:pPr>
            <a:endParaRPr lang="fr-FR" sz="2400" b="0" strike="noStrike" spc="-1">
              <a:latin typeface="Arial"/>
            </a:endParaRPr>
          </a:p>
        </p:txBody>
      </p:sp>
      <p:sp>
        <p:nvSpPr>
          <p:cNvPr id="645" name="CustomShape 6"/>
          <p:cNvSpPr/>
          <p:nvPr/>
        </p:nvSpPr>
        <p:spPr>
          <a:xfrm>
            <a:off x="243000" y="994680"/>
            <a:ext cx="8652600" cy="588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dirty="0">
              <a:latin typeface="Arial"/>
            </a:endParaRPr>
          </a:p>
          <a:p>
            <a:pPr algn="just">
              <a:lnSpc>
                <a:spcPct val="100000"/>
              </a:lnSpc>
            </a:pPr>
            <a:r>
              <a:rPr lang="fr-FR" sz="2000" b="0" strike="noStrike" spc="-1" dirty="0">
                <a:solidFill>
                  <a:srgbClr val="0000CC"/>
                </a:solidFill>
                <a:latin typeface="Arial"/>
                <a:ea typeface="ヒラギノ角ゴ Pro W3"/>
              </a:rPr>
              <a:t>Restaurer les données XHL archivées :</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2000" b="0" strike="noStrike" spc="-1" dirty="0">
                <a:solidFill>
                  <a:srgbClr val="0000CC"/>
                </a:solidFill>
                <a:latin typeface="Arial"/>
                <a:ea typeface="ヒラギノ角ゴ Pro W3"/>
              </a:rPr>
              <a:t>	</a:t>
            </a:r>
            <a:r>
              <a:rPr lang="fr-FR" sz="2000" b="0" strike="noStrike" spc="-1" dirty="0">
                <a:solidFill>
                  <a:srgbClr val="44546A"/>
                </a:solidFill>
                <a:latin typeface="Arial"/>
                <a:ea typeface="ヒラギノ角ゴ Pro W3"/>
              </a:rPr>
              <a:t>Ouvrir le dialogue de configuration, dans l’encadré Archivage cliquer dans l’encadré </a:t>
            </a:r>
            <a:r>
              <a:rPr lang="fr-FR" sz="2000" b="1" strike="noStrike" spc="-1" dirty="0">
                <a:solidFill>
                  <a:srgbClr val="44546A"/>
                </a:solidFill>
                <a:latin typeface="Arial"/>
                <a:ea typeface="ヒラギノ角ゴ Pro W3"/>
              </a:rPr>
              <a:t>Archivage et Restauration</a:t>
            </a:r>
            <a:r>
              <a:rPr lang="fr-FR" sz="2000" b="0" strike="noStrike" spc="-1" dirty="0">
                <a:solidFill>
                  <a:srgbClr val="44546A"/>
                </a:solidFill>
                <a:latin typeface="Arial"/>
                <a:ea typeface="ヒラギノ角ゴ Pro W3"/>
              </a:rPr>
              <a:t> la case qui correspond à l’étendue du désarchivage souhaité (Données CSV ou Bases XML, ou bien Tout)</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2000" b="0" strike="noStrike" spc="-1" dirty="0">
                <a:solidFill>
                  <a:srgbClr val="0000CC"/>
                </a:solidFill>
                <a:latin typeface="Arial"/>
                <a:ea typeface="ヒラギノ角ゴ Pro W3"/>
              </a:rPr>
              <a:t>	</a:t>
            </a:r>
            <a:r>
              <a:rPr lang="fr-FR" sz="2000" b="1" strike="noStrike" spc="-1" dirty="0">
                <a:solidFill>
                  <a:srgbClr val="000000"/>
                </a:solidFill>
                <a:latin typeface="Arial"/>
                <a:ea typeface="ヒラギノ角ゴ Pro W3"/>
              </a:rPr>
              <a:t>Fichier</a:t>
            </a:r>
            <a:r>
              <a:rPr lang="fr-FR" sz="2000" b="1" strike="noStrike" spc="-1" dirty="0">
                <a:solidFill>
                  <a:srgbClr val="44546A"/>
                </a:solidFill>
                <a:latin typeface="Arial"/>
                <a:ea typeface="ヒラギノ角ゴ Pro W3"/>
              </a:rPr>
              <a:t> &gt; Désarchiver ou icône correspondante</a:t>
            </a: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endParaRPr lang="fr-FR" sz="2000" b="0" strike="noStrike" spc="-1" dirty="0">
              <a:latin typeface="Arial"/>
            </a:endParaRPr>
          </a:p>
          <a:p>
            <a:pPr algn="just">
              <a:lnSpc>
                <a:spcPct val="100000"/>
              </a:lnSpc>
            </a:pPr>
            <a:r>
              <a:rPr lang="fr-FR" sz="2000" b="0" strike="noStrike" spc="-1" dirty="0">
                <a:solidFill>
                  <a:srgbClr val="44546A"/>
                </a:solidFill>
                <a:latin typeface="Arial"/>
                <a:ea typeface="ヒラギノ角ゴ Pro W3"/>
              </a:rPr>
              <a:t>Décompression dans le répertoire de sortie des données.</a:t>
            </a:r>
            <a:endParaRPr lang="fr-FR" sz="2000" b="0" strike="noStrike" spc="-1" dirty="0">
              <a:latin typeface="Arial"/>
            </a:endParaRPr>
          </a:p>
          <a:p>
            <a:pPr algn="just">
              <a:lnSpc>
                <a:spcPct val="100000"/>
              </a:lnSpc>
            </a:pPr>
            <a:r>
              <a:rPr lang="fr-FR" sz="2000" b="0" strike="noStrike" spc="-1" dirty="0">
                <a:solidFill>
                  <a:srgbClr val="44546A"/>
                </a:solidFill>
                <a:latin typeface="Arial"/>
                <a:ea typeface="ヒラギノ角ゴ Pro W3"/>
              </a:rPr>
              <a:t>Les rapports, leurs données auxiliaires et le projet sont toujours désarchivés.</a:t>
            </a:r>
            <a:endParaRPr lang="fr-FR" sz="2000" b="0" strike="noStrike" spc="-1" dirty="0">
              <a:latin typeface="Arial"/>
            </a:endParaRPr>
          </a:p>
          <a:p>
            <a:pPr algn="just">
              <a:lnSpc>
                <a:spcPct val="100000"/>
              </a:lnSpc>
            </a:pPr>
            <a:endParaRPr lang="fr-FR" sz="2000" b="0" strike="noStrike" spc="-1" dirty="0">
              <a:latin typeface="Arial"/>
            </a:endParaRPr>
          </a:p>
        </p:txBody>
      </p:sp>
      <p:sp>
        <p:nvSpPr>
          <p:cNvPr id="646" name="CustomShape 7"/>
          <p:cNvSpPr/>
          <p:nvPr/>
        </p:nvSpPr>
        <p:spPr>
          <a:xfrm>
            <a:off x="1652760" y="6427800"/>
            <a:ext cx="55029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647" name="CustomShape 8"/>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CB6A585-8EDD-4254-808B-7367EAE7A53E}" type="slidenum">
              <a:rPr lang="fr-FR" sz="900" b="0" strike="noStrike" spc="-1">
                <a:solidFill>
                  <a:srgbClr val="8B8B8B"/>
                </a:solidFill>
                <a:latin typeface="Calibri"/>
                <a:ea typeface="DejaVu Sans"/>
              </a:rPr>
              <a:t>48</a:t>
            </a:fld>
            <a:endParaRPr lang="fr-FR" sz="900" b="0" strike="noStrike" spc="-1">
              <a:latin typeface="Arial"/>
            </a:endParaRPr>
          </a:p>
        </p:txBody>
      </p:sp>
      <p:sp>
        <p:nvSpPr>
          <p:cNvPr id="648" name="CustomShape 9"/>
          <p:cNvSpPr/>
          <p:nvPr/>
        </p:nvSpPr>
        <p:spPr>
          <a:xfrm>
            <a:off x="442080" y="200844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9" name="CustomShape 10"/>
          <p:cNvSpPr/>
          <p:nvPr/>
        </p:nvSpPr>
        <p:spPr>
          <a:xfrm>
            <a:off x="442080" y="351072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50" name="Image 9"/>
          <p:cNvPicPr/>
          <p:nvPr/>
        </p:nvPicPr>
        <p:blipFill>
          <a:blip r:embed="rId2"/>
          <a:stretch/>
        </p:blipFill>
        <p:spPr>
          <a:xfrm>
            <a:off x="546840" y="3944880"/>
            <a:ext cx="8044920" cy="1193040"/>
          </a:xfrm>
          <a:prstGeom prst="rect">
            <a:avLst/>
          </a:prstGeom>
          <a:ln>
            <a:noFill/>
          </a:ln>
        </p:spPr>
      </p:pic>
      <p:sp>
        <p:nvSpPr>
          <p:cNvPr id="651" name="Line 11"/>
          <p:cNvSpPr/>
          <p:nvPr/>
        </p:nvSpPr>
        <p:spPr>
          <a:xfrm>
            <a:off x="7358040" y="3014280"/>
            <a:ext cx="1800" cy="158652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
        <p:nvSpPr>
          <p:cNvPr id="652" name="CustomShape 12"/>
          <p:cNvSpPr/>
          <p:nvPr/>
        </p:nvSpPr>
        <p:spPr>
          <a:xfrm flipH="1">
            <a:off x="2608200" y="3793680"/>
            <a:ext cx="360" cy="677880"/>
          </a:xfrm>
          <a:custGeom>
            <a:avLst/>
            <a:gdLst/>
            <a:ahLst/>
            <a:cxnLst/>
            <a:rect l="l" t="t" r="r" b="b"/>
            <a:pathLst>
              <a:path w="21600" h="21600">
                <a:moveTo>
                  <a:pt x="0" y="0"/>
                </a:moveTo>
                <a:lnTo>
                  <a:pt x="21600" y="21600"/>
                </a:lnTo>
              </a:path>
            </a:pathLst>
          </a:custGeom>
          <a:noFill/>
          <a:ln w="9000">
            <a:solidFill>
              <a:srgbClr val="BE4B48"/>
            </a:solidFill>
            <a:round/>
            <a:tailEnd type="triangle" w="med" len="med"/>
          </a:ln>
        </p:spPr>
        <p:style>
          <a:lnRef idx="1">
            <a:schemeClr val="accent2"/>
          </a:lnRef>
          <a:fillRef idx="0">
            <a:schemeClr val="accent2"/>
          </a:fillRef>
          <a:effectRef idx="0">
            <a:schemeClr val="accent2"/>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251640" y="1124640"/>
            <a:ext cx="8803080" cy="19112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a:solidFill>
                  <a:srgbClr val="000000"/>
                </a:solidFill>
                <a:latin typeface="Arial"/>
                <a:ea typeface="ヒラギノ角ゴ Pro W3"/>
              </a:rPr>
              <a:t>Exporter les bases au format CSV et les rapports d’analyse :</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Arial"/>
                <a:ea typeface="ヒラギノ角ゴ Pro W3"/>
              </a:rPr>
              <a:t>	Cliquer sur </a:t>
            </a:r>
            <a:r>
              <a:rPr lang="fr-FR" sz="1800" b="1" strike="noStrike" spc="-1">
                <a:solidFill>
                  <a:srgbClr val="000000"/>
                </a:solidFill>
                <a:latin typeface="Arial"/>
                <a:ea typeface="ヒラギノ角ゴ Pro W3"/>
              </a:rPr>
              <a:t>Options </a:t>
            </a:r>
            <a:r>
              <a:rPr lang="fr-FR" sz="1800" b="0" strike="noStrike" spc="-1">
                <a:solidFill>
                  <a:srgbClr val="000000"/>
                </a:solidFill>
                <a:latin typeface="Arial"/>
                <a:ea typeface="ヒラギノ角ゴ Pro W3"/>
              </a:rPr>
              <a:t>pour ouvrir le dialogue des paramètres</a:t>
            </a:r>
            <a:endParaRPr lang="fr-FR" sz="1800" b="0" strike="noStrike" spc="-1">
              <a:latin typeface="Arial"/>
            </a:endParaRPr>
          </a:p>
          <a:p>
            <a:pPr algn="just">
              <a:lnSpc>
                <a:spcPct val="100000"/>
              </a:lnSpc>
            </a:pPr>
            <a:r>
              <a:rPr lang="fr-FR" sz="1800" b="0" strike="noStrike" spc="-1">
                <a:solidFill>
                  <a:srgbClr val="000000"/>
                </a:solidFill>
                <a:latin typeface="Arial"/>
                <a:ea typeface="ヒラギノ角ゴ Pro W3"/>
              </a:rPr>
              <a:t>	Cliquer sur </a:t>
            </a:r>
            <a:r>
              <a:rPr lang="fr-FR" sz="1800" b="1" strike="noStrike" spc="-1">
                <a:solidFill>
                  <a:srgbClr val="000000"/>
                </a:solidFill>
                <a:latin typeface="Arial"/>
                <a:ea typeface="ヒラギノ角ゴ Pro W3"/>
              </a:rPr>
              <a:t>Format</a:t>
            </a:r>
            <a:r>
              <a:rPr lang="fr-FR" sz="1800" b="0" strike="noStrike" spc="-1">
                <a:solidFill>
                  <a:srgbClr val="000000"/>
                </a:solidFill>
                <a:latin typeface="Arial"/>
                <a:ea typeface="ヒラギノ角ゴ Pro W3"/>
              </a:rPr>
              <a:t>, puis dans « Exportation » cocher la case </a:t>
            </a:r>
            <a:r>
              <a:rPr lang="fr-FR" sz="1800" b="1" strike="noStrike" spc="-1">
                <a:solidFill>
                  <a:srgbClr val="000000"/>
                </a:solidFill>
                <a:latin typeface="Arial"/>
                <a:ea typeface="ヒラギノ角ゴ Pro W3"/>
              </a:rPr>
              <a:t>Tout</a:t>
            </a:r>
            <a:r>
              <a:rPr lang="fr-FR" sz="1800" b="0" strike="noStrike" spc="-1">
                <a:solidFill>
                  <a:srgbClr val="000000"/>
                </a:solidFill>
                <a:latin typeface="Calibri"/>
                <a:ea typeface="ヒラギノ角ゴ Pro W3"/>
              </a:rPr>
              <a:t>, si toutes les données de paye doivent être exportées (paye, bases CSV, projets, rapports et bases auxiliaires…). Sinon Cocher </a:t>
            </a:r>
            <a:r>
              <a:rPr lang="fr-FR" sz="1800" b="1" strike="noStrike" spc="-1">
                <a:solidFill>
                  <a:srgbClr val="000000"/>
                </a:solidFill>
                <a:latin typeface="Calibri"/>
                <a:ea typeface="ヒラギノ角ゴ Pro W3"/>
              </a:rPr>
              <a:t>Données Tableur</a:t>
            </a:r>
            <a:r>
              <a:rPr lang="fr-FR" sz="1800" b="0" strike="noStrike" spc="-1">
                <a:solidFill>
                  <a:srgbClr val="000000"/>
                </a:solidFill>
                <a:latin typeface="Calibri"/>
                <a:ea typeface="ヒラギノ角ゴ Pro W3"/>
              </a:rPr>
              <a:t> pour les bases CSV ou </a:t>
            </a:r>
            <a:r>
              <a:rPr lang="fr-FR" sz="1800" b="1" strike="noStrike" spc="-1">
                <a:solidFill>
                  <a:srgbClr val="000000"/>
                </a:solidFill>
                <a:latin typeface="Calibri"/>
                <a:ea typeface="ヒラギノ角ゴ Pro W3"/>
              </a:rPr>
              <a:t>Bases XML </a:t>
            </a:r>
            <a:r>
              <a:rPr lang="fr-FR" sz="1800" b="0" strike="noStrike" spc="-1">
                <a:solidFill>
                  <a:srgbClr val="000000"/>
                </a:solidFill>
                <a:latin typeface="Calibri"/>
                <a:ea typeface="ヒラギノ角ゴ Pro W3"/>
              </a:rPr>
              <a:t>pour les bases de paye.  </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Arial"/>
                <a:ea typeface="ヒラギノ角ゴ Pro W3"/>
              </a:rPr>
              <a:t>	</a:t>
            </a:r>
            <a:endParaRPr lang="fr-FR" sz="1800" b="0" strike="noStrike" spc="-1">
              <a:latin typeface="Arial"/>
            </a:endParaRPr>
          </a:p>
          <a:p>
            <a:pPr algn="just">
              <a:lnSpc>
                <a:spcPct val="100000"/>
              </a:lnSpc>
            </a:pPr>
            <a:r>
              <a:rPr lang="fr-FR" sz="1800" b="0" strike="noStrike" spc="-1">
                <a:solidFill>
                  <a:srgbClr val="000000"/>
                </a:solidFill>
                <a:latin typeface="Arial"/>
                <a:ea typeface="ヒラギノ角ゴ Pro W3"/>
              </a:rPr>
              <a:t>	Cliquer sur l’icône d’exportation</a:t>
            </a:r>
            <a:endParaRPr lang="fr-FR" sz="1800" b="0" strike="noStrike" spc="-1">
              <a:latin typeface="Arial"/>
            </a:endParaRPr>
          </a:p>
        </p:txBody>
      </p:sp>
      <p:sp>
        <p:nvSpPr>
          <p:cNvPr id="654"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655" name="CustomShape 3"/>
          <p:cNvSpPr/>
          <p:nvPr/>
        </p:nvSpPr>
        <p:spPr>
          <a:xfrm>
            <a:off x="608760" y="303840"/>
            <a:ext cx="8059320" cy="662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latin typeface="Times New Roman"/>
                <a:ea typeface="ヒラギノ角ゴ Pro W3"/>
              </a:rPr>
              <a:t>Exporter les bases de données au format csv et les rapports</a:t>
            </a:r>
            <a:endParaRPr lang="fr-FR" sz="1800" b="0" strike="noStrike" spc="-1">
              <a:latin typeface="Arial"/>
            </a:endParaRPr>
          </a:p>
        </p:txBody>
      </p:sp>
      <p:sp>
        <p:nvSpPr>
          <p:cNvPr id="656" name="CustomShape 4"/>
          <p:cNvSpPr/>
          <p:nvPr/>
        </p:nvSpPr>
        <p:spPr>
          <a:xfrm>
            <a:off x="746280" y="173592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7" name="CustomShape 5"/>
          <p:cNvSpPr/>
          <p:nvPr/>
        </p:nvSpPr>
        <p:spPr>
          <a:xfrm>
            <a:off x="741960" y="339048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8" name="CustomShape 6"/>
          <p:cNvSpPr/>
          <p:nvPr/>
        </p:nvSpPr>
        <p:spPr>
          <a:xfrm>
            <a:off x="383760" y="5189040"/>
            <a:ext cx="8757720" cy="127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latin typeface="Arial"/>
                <a:ea typeface="DejaVu Sans"/>
              </a:rPr>
              <a:t>	Choisir le dossier pour l’exportation des données. </a:t>
            </a:r>
            <a:endParaRPr lang="fr-FR" sz="1800" b="0" strike="noStrike" spc="-1">
              <a:latin typeface="Arial"/>
            </a:endParaRPr>
          </a:p>
          <a:p>
            <a:pPr algn="just">
              <a:lnSpc>
                <a:spcPct val="100000"/>
              </a:lnSpc>
            </a:pPr>
            <a:r>
              <a:rPr lang="fr-FR" sz="1800" b="0" strike="noStrike" spc="-1">
                <a:solidFill>
                  <a:srgbClr val="000000"/>
                </a:solidFill>
                <a:latin typeface="Arial"/>
                <a:ea typeface="DejaVu Sans"/>
              </a:rPr>
              <a:t>	Possibilité de créer un dossier par clic droit.</a:t>
            </a:r>
            <a:endParaRPr lang="fr-FR" sz="1800" b="0" strike="noStrike" spc="-1">
              <a:latin typeface="Arial"/>
            </a:endParaRPr>
          </a:p>
          <a:p>
            <a:pPr algn="just">
              <a:lnSpc>
                <a:spcPct val="100000"/>
              </a:lnSpc>
            </a:pPr>
            <a:r>
              <a:rPr lang="fr-FR" sz="1800" b="0" strike="noStrike" spc="-1">
                <a:solidFill>
                  <a:srgbClr val="000000"/>
                </a:solidFill>
                <a:latin typeface="Arial"/>
                <a:ea typeface="DejaVu Sans"/>
              </a:rPr>
              <a:t>	Attention : les données doivent avoir été importées et exportées auparavant.</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Arial"/>
                <a:ea typeface="DejaVu Sans"/>
              </a:rPr>
              <a:t>	</a:t>
            </a:r>
            <a:endParaRPr lang="fr-FR" sz="1800" b="0" strike="noStrike" spc="-1">
              <a:latin typeface="Arial"/>
            </a:endParaRPr>
          </a:p>
        </p:txBody>
      </p:sp>
      <p:pic>
        <p:nvPicPr>
          <p:cNvPr id="659" name="Image 4"/>
          <p:cNvPicPr/>
          <p:nvPr/>
        </p:nvPicPr>
        <p:blipFill>
          <a:blip r:embed="rId2"/>
          <a:srcRect l="13728" t="19344" r="17128" b="16398"/>
          <a:stretch/>
        </p:blipFill>
        <p:spPr>
          <a:xfrm>
            <a:off x="7327080" y="1639080"/>
            <a:ext cx="315720" cy="333000"/>
          </a:xfrm>
          <a:prstGeom prst="rect">
            <a:avLst/>
          </a:prstGeom>
          <a:ln>
            <a:noFill/>
          </a:ln>
        </p:spPr>
      </p:pic>
      <p:sp>
        <p:nvSpPr>
          <p:cNvPr id="660" name="CustomShape 7"/>
          <p:cNvSpPr/>
          <p:nvPr/>
        </p:nvSpPr>
        <p:spPr>
          <a:xfrm>
            <a:off x="2257560" y="6523560"/>
            <a:ext cx="47620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a:t>
            </a:r>
            <a:endParaRPr lang="fr-FR" sz="900" b="0" strike="noStrike" spc="-1">
              <a:latin typeface="Arial"/>
            </a:endParaRPr>
          </a:p>
        </p:txBody>
      </p:sp>
      <p:sp>
        <p:nvSpPr>
          <p:cNvPr id="661" name="CustomShape 8"/>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C4ED7E5-F524-4D01-86A7-284A198D4B60}" type="slidenum">
              <a:rPr lang="fr-FR" sz="900" b="0" strike="noStrike" spc="-1">
                <a:solidFill>
                  <a:srgbClr val="8B8B8B"/>
                </a:solidFill>
                <a:latin typeface="Calibri"/>
                <a:ea typeface="DejaVu Sans"/>
              </a:rPr>
              <a:t>49</a:t>
            </a:fld>
            <a:endParaRPr lang="fr-FR" sz="900" b="0" strike="noStrike" spc="-1">
              <a:latin typeface="Arial"/>
            </a:endParaRPr>
          </a:p>
        </p:txBody>
      </p:sp>
      <p:pic>
        <p:nvPicPr>
          <p:cNvPr id="662" name="Image 1"/>
          <p:cNvPicPr/>
          <p:nvPr/>
        </p:nvPicPr>
        <p:blipFill>
          <a:blip r:embed="rId3"/>
          <a:stretch/>
        </p:blipFill>
        <p:spPr>
          <a:xfrm>
            <a:off x="608760" y="3755520"/>
            <a:ext cx="8158680" cy="1166760"/>
          </a:xfrm>
          <a:prstGeom prst="rect">
            <a:avLst/>
          </a:prstGeom>
          <a:ln>
            <a:noFill/>
          </a:ln>
        </p:spPr>
      </p:pic>
      <p:sp>
        <p:nvSpPr>
          <p:cNvPr id="663" name="CustomShape 9"/>
          <p:cNvSpPr/>
          <p:nvPr/>
        </p:nvSpPr>
        <p:spPr>
          <a:xfrm flipH="1">
            <a:off x="1766880" y="3657600"/>
            <a:ext cx="90720" cy="645480"/>
          </a:xfrm>
          <a:custGeom>
            <a:avLst/>
            <a:gdLst/>
            <a:ahLst/>
            <a:cxnLst/>
            <a:rect l="l" t="t" r="r" b="b"/>
            <a:pathLst>
              <a:path w="21600" h="21600">
                <a:moveTo>
                  <a:pt x="0" y="0"/>
                </a:moveTo>
                <a:lnTo>
                  <a:pt x="21600" y="21600"/>
                </a:lnTo>
              </a:path>
            </a:pathLst>
          </a:custGeom>
          <a:noFill/>
          <a:ln w="2556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664" name="CustomShape 10"/>
          <p:cNvSpPr/>
          <p:nvPr/>
        </p:nvSpPr>
        <p:spPr>
          <a:xfrm>
            <a:off x="858240" y="5393880"/>
            <a:ext cx="283320" cy="1393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5" name="CustomShape 11"/>
          <p:cNvSpPr/>
          <p:nvPr/>
        </p:nvSpPr>
        <p:spPr>
          <a:xfrm>
            <a:off x="141120" y="3253320"/>
            <a:ext cx="8757720" cy="54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latin typeface="Arial"/>
                <a:ea typeface="DejaVu Sans"/>
              </a:rPr>
              <a:t>	Cliquer sur l’icône d’exportation.</a:t>
            </a: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endParaRPr lang="fr-FR" sz="1800" b="0" strike="noStrike" spc="-1">
              <a:latin typeface="Arial"/>
            </a:endParaRPr>
          </a:p>
          <a:p>
            <a:pPr algn="just">
              <a:lnSpc>
                <a:spcPct val="100000"/>
              </a:lnSpc>
            </a:pPr>
            <a:r>
              <a:rPr lang="fr-FR" sz="1800" b="0" strike="noStrike" spc="-1">
                <a:solidFill>
                  <a:srgbClr val="000000"/>
                </a:solidFill>
                <a:latin typeface="Arial"/>
                <a:ea typeface="DejaVu Sans"/>
              </a:rPr>
              <a:t>	</a:t>
            </a:r>
            <a:endParaRPr lang="fr-FR"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20" name="CustomShape 2"/>
          <p:cNvSpPr/>
          <p:nvPr/>
        </p:nvSpPr>
        <p:spPr>
          <a:xfrm>
            <a:off x="0" y="20880"/>
            <a:ext cx="9138960" cy="480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FICHIER</a:t>
            </a:r>
            <a:endParaRPr lang="fr-FR" sz="2400" b="0" strike="noStrike" spc="-1">
              <a:latin typeface="Arial"/>
            </a:endParaRPr>
          </a:p>
        </p:txBody>
      </p:sp>
      <p:sp>
        <p:nvSpPr>
          <p:cNvPr id="221" name="CustomShape 3"/>
          <p:cNvSpPr/>
          <p:nvPr/>
        </p:nvSpPr>
        <p:spPr>
          <a:xfrm>
            <a:off x="72000" y="3810960"/>
            <a:ext cx="9102240" cy="173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1800" b="0" strike="noStrike" spc="-1">
                <a:solidFill>
                  <a:srgbClr val="0000CC"/>
                </a:solidFill>
                <a:latin typeface="Calibri"/>
                <a:ea typeface="DejaVu Sans"/>
              </a:rPr>
              <a:t>Le menu « fichier » permet de gérer l’exécution du rapport Altaïr :</a:t>
            </a:r>
            <a:endParaRPr lang="fr-FR" sz="1800" b="0" strike="noStrike" spc="-1">
              <a:latin typeface="Arial"/>
            </a:endParaRPr>
          </a:p>
          <a:p>
            <a:pPr marL="743040" lvl="1" indent="-280800">
              <a:lnSpc>
                <a:spcPct val="100000"/>
              </a:lnSpc>
              <a:buClr>
                <a:srgbClr val="000000"/>
              </a:buClr>
              <a:buFont typeface="StarSymbol"/>
              <a:buChar char="-"/>
            </a:pPr>
            <a:r>
              <a:rPr lang="fr-FR" sz="1800" b="0" strike="noStrike" spc="-1">
                <a:solidFill>
                  <a:srgbClr val="000000"/>
                </a:solidFill>
                <a:latin typeface="Calibri"/>
                <a:ea typeface="DejaVu Sans"/>
              </a:rPr>
              <a:t>Créer un nouveau projet et ouvrir le projet du rapport </a:t>
            </a:r>
            <a:endParaRPr lang="fr-FR" sz="1800" b="0" strike="noStrike" spc="-1">
              <a:latin typeface="Arial"/>
            </a:endParaRPr>
          </a:p>
          <a:p>
            <a:pPr marL="743040" lvl="1" indent="-280800">
              <a:lnSpc>
                <a:spcPct val="100000"/>
              </a:lnSpc>
              <a:buClr>
                <a:srgbClr val="000000"/>
              </a:buClr>
              <a:buFont typeface="StarSymbol"/>
              <a:buChar char="-"/>
            </a:pPr>
            <a:r>
              <a:rPr lang="fr-FR" sz="1800" b="0" strike="noStrike" spc="-1">
                <a:solidFill>
                  <a:srgbClr val="000000"/>
                </a:solidFill>
                <a:latin typeface="Calibri"/>
                <a:ea typeface="DejaVu Sans"/>
              </a:rPr>
              <a:t>Enregistrer et exporter le projet du rapport</a:t>
            </a:r>
            <a:endParaRPr lang="fr-FR" sz="1800" b="0" strike="noStrike" spc="-1">
              <a:latin typeface="Arial"/>
            </a:endParaRPr>
          </a:p>
          <a:p>
            <a:pPr marL="743040" lvl="1" indent="-280800">
              <a:lnSpc>
                <a:spcPct val="100000"/>
              </a:lnSpc>
              <a:buClr>
                <a:srgbClr val="000000"/>
              </a:buClr>
              <a:buFont typeface="StarSymbol"/>
              <a:buChar char="-"/>
            </a:pPr>
            <a:r>
              <a:rPr lang="fr-FR" sz="1800" b="0" strike="noStrike" spc="-1">
                <a:solidFill>
                  <a:srgbClr val="000000"/>
                </a:solidFill>
                <a:latin typeface="Calibri"/>
                <a:ea typeface="DejaVu Sans"/>
              </a:rPr>
              <a:t>Archiver et désarchiver le rapport</a:t>
            </a:r>
            <a:endParaRPr lang="fr-FR" sz="1800" b="0" strike="noStrike" spc="-1">
              <a:latin typeface="Arial"/>
            </a:endParaRPr>
          </a:p>
          <a:p>
            <a:pPr marL="743040" lvl="1" indent="-280800">
              <a:lnSpc>
                <a:spcPct val="100000"/>
              </a:lnSpc>
              <a:buClr>
                <a:srgbClr val="000000"/>
              </a:buClr>
              <a:buFont typeface="StarSymbol"/>
              <a:buChar char="-"/>
            </a:pPr>
            <a:r>
              <a:rPr lang="fr-FR" sz="1800" b="0" strike="noStrike" spc="-1">
                <a:solidFill>
                  <a:srgbClr val="000000"/>
                </a:solidFill>
                <a:latin typeface="Calibri"/>
                <a:ea typeface="DejaVu Sans"/>
              </a:rPr>
              <a:t>Fermer le projet du rapport</a:t>
            </a:r>
            <a:endParaRPr lang="fr-FR" sz="1800" b="0" strike="noStrike" spc="-1">
              <a:latin typeface="Arial"/>
            </a:endParaRPr>
          </a:p>
          <a:p>
            <a:pPr>
              <a:lnSpc>
                <a:spcPct val="100000"/>
              </a:lnSpc>
            </a:pPr>
            <a:endParaRPr lang="fr-FR" sz="1800" b="0" strike="noStrike" spc="-1">
              <a:latin typeface="Arial"/>
            </a:endParaRPr>
          </a:p>
        </p:txBody>
      </p:sp>
      <p:sp>
        <p:nvSpPr>
          <p:cNvPr id="222"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031F47D-FE51-4BB9-AA8A-AED2B2A5670B}" type="slidenum">
              <a:rPr lang="fr-FR" sz="900" b="0" strike="noStrike" spc="-1">
                <a:solidFill>
                  <a:srgbClr val="8B8B8B"/>
                </a:solidFill>
                <a:latin typeface="Calibri"/>
                <a:ea typeface="DejaVu Sans"/>
              </a:rPr>
              <a:t>5</a:t>
            </a:fld>
            <a:endParaRPr lang="fr-FR" sz="900" b="0" strike="noStrike" spc="-1">
              <a:latin typeface="Arial"/>
            </a:endParaRPr>
          </a:p>
        </p:txBody>
      </p:sp>
      <p:sp>
        <p:nvSpPr>
          <p:cNvPr id="223" name="CustomShape 5"/>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pic>
        <p:nvPicPr>
          <p:cNvPr id="224" name="Image 223"/>
          <p:cNvPicPr/>
          <p:nvPr/>
        </p:nvPicPr>
        <p:blipFill>
          <a:blip r:embed="rId2"/>
          <a:srcRect b="51277"/>
          <a:stretch/>
        </p:blipFill>
        <p:spPr>
          <a:xfrm>
            <a:off x="2160" y="975600"/>
            <a:ext cx="9142200" cy="2622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1963800" y="6511680"/>
            <a:ext cx="51973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667" name="CustomShape 2"/>
          <p:cNvSpPr/>
          <p:nvPr/>
        </p:nvSpPr>
        <p:spPr>
          <a:xfrm>
            <a:off x="6424560" y="635616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8D35C47-6C98-4323-A48F-4EA9429099E1}" type="slidenum">
              <a:rPr lang="fr-FR" sz="900" b="0" strike="noStrike" spc="-1">
                <a:solidFill>
                  <a:srgbClr val="8B8B8B"/>
                </a:solidFill>
                <a:latin typeface="Calibri"/>
                <a:ea typeface="DejaVu Sans"/>
              </a:rPr>
              <a:t>50</a:t>
            </a:fld>
            <a:endParaRPr lang="fr-FR" sz="900" b="0" strike="noStrike" spc="-1">
              <a:latin typeface="Arial"/>
            </a:endParaRPr>
          </a:p>
        </p:txBody>
      </p:sp>
      <p:pic>
        <p:nvPicPr>
          <p:cNvPr id="5" name="Image 4">
            <a:extLst>
              <a:ext uri="{FF2B5EF4-FFF2-40B4-BE49-F238E27FC236}">
                <a16:creationId xmlns:a16="http://schemas.microsoft.com/office/drawing/2014/main" id="{B4818368-06EB-4089-8509-062CAF4E8CE7}"/>
              </a:ext>
            </a:extLst>
          </p:cNvPr>
          <p:cNvPicPr>
            <a:picLocks noChangeAspect="1"/>
          </p:cNvPicPr>
          <p:nvPr/>
        </p:nvPicPr>
        <p:blipFill>
          <a:blip r:embed="rId2"/>
          <a:stretch>
            <a:fillRect/>
          </a:stretch>
        </p:blipFill>
        <p:spPr>
          <a:xfrm>
            <a:off x="0" y="800742"/>
            <a:ext cx="9144000" cy="5256515"/>
          </a:xfrm>
          <a:prstGeom prst="rect">
            <a:avLst/>
          </a:prstGeom>
        </p:spPr>
      </p:pic>
      <p:sp>
        <p:nvSpPr>
          <p:cNvPr id="6" name="Ellipse 5">
            <a:extLst>
              <a:ext uri="{FF2B5EF4-FFF2-40B4-BE49-F238E27FC236}">
                <a16:creationId xmlns:a16="http://schemas.microsoft.com/office/drawing/2014/main" id="{00970218-CCA3-43E9-80D0-E829A45F21A1}"/>
              </a:ext>
            </a:extLst>
          </p:cNvPr>
          <p:cNvSpPr/>
          <p:nvPr/>
        </p:nvSpPr>
        <p:spPr>
          <a:xfrm>
            <a:off x="2943777" y="4265233"/>
            <a:ext cx="5043949" cy="7669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CustomShape 1"/>
          <p:cNvSpPr/>
          <p:nvPr/>
        </p:nvSpPr>
        <p:spPr>
          <a:xfrm>
            <a:off x="503640" y="1052640"/>
            <a:ext cx="7986240" cy="390600"/>
          </a:xfrm>
          <a:prstGeom prst="rect">
            <a:avLst/>
          </a:prstGeom>
          <a:noFill/>
          <a:ln>
            <a:noFill/>
          </a:ln>
        </p:spPr>
        <p:style>
          <a:lnRef idx="0">
            <a:scrgbClr r="0" g="0" b="0"/>
          </a:lnRef>
          <a:fillRef idx="0">
            <a:scrgbClr r="0" g="0" b="0"/>
          </a:fillRef>
          <a:effectRef idx="0">
            <a:scrgbClr r="0" g="0" b="0"/>
          </a:effectRef>
          <a:fontRef idx="minor"/>
        </p:style>
      </p:sp>
      <p:sp>
        <p:nvSpPr>
          <p:cNvPr id="670" name="CustomShape 2"/>
          <p:cNvSpPr/>
          <p:nvPr/>
        </p:nvSpPr>
        <p:spPr>
          <a:xfrm>
            <a:off x="125640" y="1481760"/>
            <a:ext cx="8887680" cy="41716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2000" b="0" strike="noStrike" spc="-1">
                <a:solidFill>
                  <a:srgbClr val="0000CC"/>
                </a:solid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44546A"/>
                </a:solidFill>
                <a:latin typeface="Arial"/>
                <a:ea typeface="ヒラギノ角ゴ Pro W3"/>
              </a:rPr>
              <a:t>	</a:t>
            </a:r>
            <a:r>
              <a:rPr lang="fr-FR" sz="2000" b="0" strike="noStrike" spc="-1">
                <a:solidFill>
                  <a:srgbClr val="000000"/>
                </a:solidFill>
                <a:latin typeface="Arial"/>
                <a:ea typeface="ヒラギノ角ゴ Pro W3"/>
              </a:rPr>
              <a:t>Les écarts à la norme représentent environ 5 à 10 % des contrôles.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000000"/>
                </a:solidFill>
                <a:latin typeface="Arial"/>
                <a:ea typeface="ヒラギノ角ゴ Pro W3"/>
              </a:rPr>
              <a:t>	La localisation de ces anomalies dans le fichier de paye est une innovation par rapport à Xemelios.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000000"/>
                </a:solidFill>
                <a:latin typeface="Arial"/>
                <a:ea typeface="ヒラギノ角ゴ Pro W3"/>
              </a:rPr>
              <a:t>	Certains problèmes peuvent parfois être corrigés grâce à des fonctionnalités de correction (Icône Nettoyer). </a:t>
            </a:r>
            <a:endParaRPr lang="fr-FR" sz="2000" b="0" strike="noStrike" spc="-1">
              <a:latin typeface="Arial"/>
            </a:endParaRPr>
          </a:p>
          <a:p>
            <a:pPr algn="just">
              <a:lnSpc>
                <a:spcPct val="100000"/>
              </a:lnSpc>
            </a:pPr>
            <a:endParaRPr lang="fr-FR" sz="2000" b="0" strike="noStrike" spc="-1">
              <a:latin typeface="Arial"/>
            </a:endParaRPr>
          </a:p>
          <a:p>
            <a:pPr algn="just">
              <a:lnSpc>
                <a:spcPct val="100000"/>
              </a:lnSpc>
            </a:pPr>
            <a:r>
              <a:rPr lang="fr-FR" sz="2000" b="0" strike="noStrike" spc="-1">
                <a:solidFill>
                  <a:srgbClr val="000000"/>
                </a:solidFill>
                <a:latin typeface="Arial"/>
                <a:ea typeface="ヒラギノ角ゴ Pro W3"/>
              </a:rPr>
              <a:t>	Au-delà d’un certain seuil, conséquences évidentes pour l’examen de gestion (fiabilité du compte 64) et / ou la procédure juridictionnelle.</a:t>
            </a:r>
            <a:endParaRPr lang="fr-FR" sz="2000" b="0" strike="noStrike" spc="-1">
              <a:latin typeface="Arial"/>
            </a:endParaRPr>
          </a:p>
          <a:p>
            <a:pPr>
              <a:lnSpc>
                <a:spcPct val="100000"/>
              </a:lnSpc>
            </a:pPr>
            <a:endParaRPr lang="fr-FR" sz="2000" b="0" strike="noStrike" spc="-1">
              <a:latin typeface="Arial"/>
            </a:endParaRPr>
          </a:p>
        </p:txBody>
      </p:sp>
      <p:sp>
        <p:nvSpPr>
          <p:cNvPr id="671" name="CustomShape 3"/>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sp>
      <p:sp>
        <p:nvSpPr>
          <p:cNvPr id="672" name="CustomShape 4"/>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673" name="CustomShape 5"/>
          <p:cNvSpPr/>
          <p:nvPr/>
        </p:nvSpPr>
        <p:spPr>
          <a:xfrm>
            <a:off x="125640" y="332640"/>
            <a:ext cx="8887680" cy="8060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Contrôle DE Fiabilité DE LA paye </a:t>
            </a:r>
            <a:endParaRPr lang="fr-FR" sz="24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ET CORRECTIONS AUTOMATISEES</a:t>
            </a:r>
            <a:endParaRPr lang="fr-FR" sz="2400" b="0" strike="noStrike" spc="-1">
              <a:latin typeface="Arial"/>
            </a:endParaRPr>
          </a:p>
          <a:p>
            <a:pPr algn="ctr">
              <a:lnSpc>
                <a:spcPct val="100000"/>
              </a:lnSpc>
            </a:pPr>
            <a:endParaRPr lang="fr-FR" sz="2400" b="0" strike="noStrike" spc="-1">
              <a:latin typeface="Arial"/>
            </a:endParaRPr>
          </a:p>
        </p:txBody>
      </p:sp>
      <p:sp>
        <p:nvSpPr>
          <p:cNvPr id="674"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E72EE14-FEEC-43BE-8FAA-DCD4CE213F8B}" type="slidenum">
              <a:rPr lang="fr-FR" sz="900" b="0" strike="noStrike" spc="-1">
                <a:solidFill>
                  <a:srgbClr val="8B8B8B"/>
                </a:solidFill>
                <a:latin typeface="Calibri"/>
                <a:ea typeface="DejaVu Sans"/>
              </a:rPr>
              <a:t>51</a:t>
            </a:fld>
            <a:endParaRPr lang="fr-FR" sz="900" b="0" strike="noStrike" spc="-1">
              <a:latin typeface="Arial"/>
            </a:endParaRPr>
          </a:p>
        </p:txBody>
      </p:sp>
      <p:sp>
        <p:nvSpPr>
          <p:cNvPr id="675" name="CustomShape 7"/>
          <p:cNvSpPr/>
          <p:nvPr/>
        </p:nvSpPr>
        <p:spPr>
          <a:xfrm>
            <a:off x="503640" y="276804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6" name="CustomShape 8"/>
          <p:cNvSpPr/>
          <p:nvPr/>
        </p:nvSpPr>
        <p:spPr>
          <a:xfrm>
            <a:off x="503640" y="335772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7" name="CustomShape 9"/>
          <p:cNvSpPr/>
          <p:nvPr/>
        </p:nvSpPr>
        <p:spPr>
          <a:xfrm>
            <a:off x="503640" y="423792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8" name="CustomShape 10"/>
          <p:cNvSpPr/>
          <p:nvPr/>
        </p:nvSpPr>
        <p:spPr>
          <a:xfrm>
            <a:off x="503640" y="5126040"/>
            <a:ext cx="402840" cy="1418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79" name="CustomShape 11"/>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1710000" y="2836440"/>
            <a:ext cx="462960" cy="17100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681" name="CustomShape 2"/>
          <p:cNvSpPr/>
          <p:nvPr/>
        </p:nvSpPr>
        <p:spPr>
          <a:xfrm>
            <a:off x="137520" y="275040"/>
            <a:ext cx="888768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DIAGNOSTIC 1 : absence Irrégulière de ligne de paye</a:t>
            </a:r>
            <a:endParaRPr lang="fr-FR" sz="2400" b="0" strike="noStrike" spc="-1">
              <a:latin typeface="Arial"/>
            </a:endParaRPr>
          </a:p>
          <a:p>
            <a:pPr algn="ctr">
              <a:lnSpc>
                <a:spcPct val="100000"/>
              </a:lnSpc>
            </a:pPr>
            <a:endParaRPr lang="fr-FR" sz="2400" b="0" strike="noStrike" spc="-1">
              <a:latin typeface="Arial"/>
            </a:endParaRPr>
          </a:p>
        </p:txBody>
      </p:sp>
      <p:sp>
        <p:nvSpPr>
          <p:cNvPr id="682" name="CustomShape 3"/>
          <p:cNvSpPr/>
          <p:nvPr/>
        </p:nvSpPr>
        <p:spPr>
          <a:xfrm>
            <a:off x="3029040" y="6356520"/>
            <a:ext cx="3082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  7-8-9 mars 2017</a:t>
            </a:r>
            <a:endParaRPr lang="fr-FR" sz="900" b="0" strike="noStrike" spc="-1">
              <a:latin typeface="Arial"/>
            </a:endParaRPr>
          </a:p>
        </p:txBody>
      </p:sp>
      <p:sp>
        <p:nvSpPr>
          <p:cNvPr id="683"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50C6195-4108-4EB5-A796-A49D29FDBB4A}" type="slidenum">
              <a:rPr lang="fr-FR" sz="900" b="0" strike="noStrike" spc="-1">
                <a:solidFill>
                  <a:srgbClr val="8B8B8B"/>
                </a:solidFill>
                <a:latin typeface="Calibri"/>
                <a:ea typeface="DejaVu Sans"/>
              </a:rPr>
              <a:t>52</a:t>
            </a:fld>
            <a:endParaRPr lang="fr-FR" sz="900" b="0" strike="noStrike" spc="-1">
              <a:latin typeface="Arial"/>
            </a:endParaRPr>
          </a:p>
        </p:txBody>
      </p:sp>
      <p:pic>
        <p:nvPicPr>
          <p:cNvPr id="684" name="Image 2"/>
          <p:cNvPicPr/>
          <p:nvPr/>
        </p:nvPicPr>
        <p:blipFill>
          <a:blip r:embed="rId2"/>
          <a:srcRect r="12624"/>
          <a:stretch/>
        </p:blipFill>
        <p:spPr>
          <a:xfrm>
            <a:off x="137520" y="1045080"/>
            <a:ext cx="8799120" cy="5663520"/>
          </a:xfrm>
          <a:prstGeom prst="rect">
            <a:avLst/>
          </a:prstGeom>
          <a:ln>
            <a:noFill/>
          </a:ln>
        </p:spPr>
      </p:pic>
      <p:sp>
        <p:nvSpPr>
          <p:cNvPr id="685" name="CustomShape 5"/>
          <p:cNvSpPr/>
          <p:nvPr/>
        </p:nvSpPr>
        <p:spPr>
          <a:xfrm>
            <a:off x="7479000" y="6081480"/>
            <a:ext cx="281160" cy="828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86" name="CustomShape 6"/>
          <p:cNvSpPr/>
          <p:nvPr/>
        </p:nvSpPr>
        <p:spPr>
          <a:xfrm>
            <a:off x="8352000" y="4464000"/>
            <a:ext cx="717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Pas de ligne de paye...</a:t>
            </a:r>
            <a:endParaRPr lang="fr-FR" sz="1000" b="0" strike="noStrike" spc="-1">
              <a:latin typeface="Arial"/>
            </a:endParaRPr>
          </a:p>
        </p:txBody>
      </p:sp>
      <p:sp>
        <p:nvSpPr>
          <p:cNvPr id="687" name="CustomShape 7"/>
          <p:cNvSpPr/>
          <p:nvPr/>
        </p:nvSpPr>
        <p:spPr>
          <a:xfrm>
            <a:off x="8352000" y="5004360"/>
            <a:ext cx="717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Mais un Net à Payer</a:t>
            </a:r>
            <a:endParaRPr lang="fr-FR" sz="1000" b="0" strike="noStrike" spc="-1">
              <a:latin typeface="Arial"/>
            </a:endParaRPr>
          </a:p>
        </p:txBody>
      </p:sp>
      <p:sp>
        <p:nvSpPr>
          <p:cNvPr id="688" name="Line 8"/>
          <p:cNvSpPr/>
          <p:nvPr/>
        </p:nvSpPr>
        <p:spPr>
          <a:xfrm flipH="1">
            <a:off x="8064000" y="4680000"/>
            <a:ext cx="360000" cy="360"/>
          </a:xfrm>
          <a:prstGeom prst="line">
            <a:avLst/>
          </a:prstGeom>
          <a:ln>
            <a:noFill/>
          </a:ln>
        </p:spPr>
        <p:style>
          <a:lnRef idx="0">
            <a:scrgbClr r="0" g="0" b="0"/>
          </a:lnRef>
          <a:fillRef idx="0">
            <a:scrgbClr r="0" g="0" b="0"/>
          </a:fillRef>
          <a:effectRef idx="0">
            <a:scrgbClr r="0" g="0" b="0"/>
          </a:effectRef>
          <a:fontRef idx="minor"/>
        </p:style>
      </p:sp>
      <p:sp>
        <p:nvSpPr>
          <p:cNvPr id="689" name="Line 9"/>
          <p:cNvSpPr/>
          <p:nvPr/>
        </p:nvSpPr>
        <p:spPr>
          <a:xfrm flipH="1">
            <a:off x="7992000" y="5184000"/>
            <a:ext cx="360000" cy="360"/>
          </a:xfrm>
          <a:prstGeom prst="line">
            <a:avLst/>
          </a:prstGeom>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CustomShape 1"/>
          <p:cNvSpPr/>
          <p:nvPr/>
        </p:nvSpPr>
        <p:spPr>
          <a:xfrm>
            <a:off x="457200" y="1604520"/>
            <a:ext cx="8224920" cy="3972960"/>
          </a:xfrm>
          <a:prstGeom prst="rect">
            <a:avLst/>
          </a:prstGeom>
          <a:noFill/>
          <a:ln>
            <a:noFill/>
          </a:ln>
        </p:spPr>
        <p:style>
          <a:lnRef idx="0">
            <a:scrgbClr r="0" g="0" b="0"/>
          </a:lnRef>
          <a:fillRef idx="0">
            <a:scrgbClr r="0" g="0" b="0"/>
          </a:fillRef>
          <a:effectRef idx="0">
            <a:scrgbClr r="0" g="0" b="0"/>
          </a:effectRef>
          <a:fontRef idx="minor"/>
        </p:style>
      </p:sp>
      <p:sp>
        <p:nvSpPr>
          <p:cNvPr id="691" name="CustomShape 2"/>
          <p:cNvSpPr/>
          <p:nvPr/>
        </p:nvSpPr>
        <p:spPr>
          <a:xfrm>
            <a:off x="457200" y="322560"/>
            <a:ext cx="8224920" cy="6112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nSpc>
                <a:spcPct val="100000"/>
              </a:lnSpc>
            </a:pPr>
            <a:r>
              <a:rPr lang="fr-FR" sz="2200" b="0" strike="noStrike" cap="all" spc="-1">
                <a:solidFill>
                  <a:srgbClr val="308087"/>
                </a:solidFill>
                <a:latin typeface="Times New Roman"/>
                <a:ea typeface="ヒラギノ角ゴ Pro W3"/>
              </a:rPr>
              <a:t>DIAGNOSTIC 2 : absence Régulière de ligne de paye</a:t>
            </a:r>
            <a:endParaRPr lang="fr-FR" sz="2200" b="0" strike="noStrike" spc="-1">
              <a:latin typeface="Arial"/>
            </a:endParaRPr>
          </a:p>
          <a:p>
            <a:pPr algn="ctr">
              <a:lnSpc>
                <a:spcPct val="100000"/>
              </a:lnSpc>
            </a:pPr>
            <a:endParaRPr lang="fr-FR" sz="2200" b="0" strike="noStrike" spc="-1">
              <a:latin typeface="Arial"/>
            </a:endParaRPr>
          </a:p>
        </p:txBody>
      </p:sp>
      <p:pic>
        <p:nvPicPr>
          <p:cNvPr id="692" name="Image 5"/>
          <p:cNvPicPr/>
          <p:nvPr/>
        </p:nvPicPr>
        <p:blipFill>
          <a:blip r:embed="rId2"/>
          <a:srcRect l="1014" t="514" r="4606" b="-514"/>
          <a:stretch/>
        </p:blipFill>
        <p:spPr>
          <a:xfrm>
            <a:off x="119880" y="1233360"/>
            <a:ext cx="8926920" cy="5318640"/>
          </a:xfrm>
          <a:prstGeom prst="rect">
            <a:avLst/>
          </a:prstGeom>
          <a:ln>
            <a:noFill/>
          </a:ln>
        </p:spPr>
      </p:pic>
      <p:sp>
        <p:nvSpPr>
          <p:cNvPr id="693"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FA7AB60-88E4-406B-83DA-C8B3BA292483}" type="slidenum">
              <a:rPr lang="fr-FR" sz="900" b="0" strike="noStrike" spc="-1">
                <a:solidFill>
                  <a:srgbClr val="8B8B8B"/>
                </a:solidFill>
                <a:latin typeface="Calibri"/>
                <a:ea typeface="DejaVu Sans"/>
              </a:rPr>
              <a:t>53</a:t>
            </a:fld>
            <a:endParaRPr lang="fr-FR" sz="900" b="0" strike="noStrike" spc="-1">
              <a:latin typeface="Arial"/>
            </a:endParaRPr>
          </a:p>
        </p:txBody>
      </p:sp>
      <p:sp>
        <p:nvSpPr>
          <p:cNvPr id="694" name="CustomShape 4"/>
          <p:cNvSpPr/>
          <p:nvPr/>
        </p:nvSpPr>
        <p:spPr>
          <a:xfrm>
            <a:off x="8352000" y="3816360"/>
            <a:ext cx="717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Pas de ligne de paye...</a:t>
            </a:r>
            <a:endParaRPr lang="fr-FR" sz="1000" b="0" strike="noStrike" spc="-1">
              <a:latin typeface="Arial"/>
            </a:endParaRPr>
          </a:p>
        </p:txBody>
      </p:sp>
      <p:sp>
        <p:nvSpPr>
          <p:cNvPr id="695" name="CustomShape 5"/>
          <p:cNvSpPr/>
          <p:nvPr/>
        </p:nvSpPr>
        <p:spPr>
          <a:xfrm>
            <a:off x="8352000" y="4608360"/>
            <a:ext cx="717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Mais pas de Net à Payer.</a:t>
            </a:r>
            <a:endParaRPr lang="fr-FR"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CustomShape 1"/>
          <p:cNvSpPr/>
          <p:nvPr/>
        </p:nvSpPr>
        <p:spPr>
          <a:xfrm>
            <a:off x="655200" y="335520"/>
            <a:ext cx="7939440" cy="6062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nSpc>
                <a:spcPct val="100000"/>
              </a:lnSpc>
            </a:pPr>
            <a:r>
              <a:rPr lang="fr-FR" sz="2400" b="0" strike="noStrike" cap="all" spc="-1">
                <a:solidFill>
                  <a:srgbClr val="308087"/>
                </a:solidFill>
                <a:latin typeface="Times New Roman"/>
                <a:ea typeface="ヒラギノ角ゴ Pro W3"/>
              </a:rPr>
              <a:t>DIAGNOSTIC 3 : absence ANORMALE DE BALISE</a:t>
            </a:r>
            <a:endParaRPr lang="fr-FR" sz="2400" b="0" strike="noStrike" spc="-1">
              <a:latin typeface="Arial"/>
            </a:endParaRPr>
          </a:p>
          <a:p>
            <a:pPr algn="ctr">
              <a:lnSpc>
                <a:spcPct val="100000"/>
              </a:lnSpc>
            </a:pPr>
            <a:endParaRPr lang="fr-FR" sz="2400" b="0" strike="noStrike" spc="-1">
              <a:latin typeface="Arial"/>
            </a:endParaRPr>
          </a:p>
        </p:txBody>
      </p:sp>
      <p:pic>
        <p:nvPicPr>
          <p:cNvPr id="697" name="Image 5"/>
          <p:cNvPicPr/>
          <p:nvPr/>
        </p:nvPicPr>
        <p:blipFill>
          <a:blip r:embed="rId2"/>
          <a:srcRect r="14199"/>
          <a:stretch/>
        </p:blipFill>
        <p:spPr>
          <a:xfrm>
            <a:off x="205560" y="1060560"/>
            <a:ext cx="8838360" cy="5793120"/>
          </a:xfrm>
          <a:prstGeom prst="rect">
            <a:avLst/>
          </a:prstGeom>
          <a:ln>
            <a:solidFill>
              <a:srgbClr val="3465A4"/>
            </a:solidFill>
          </a:ln>
        </p:spPr>
      </p:pic>
      <p:sp>
        <p:nvSpPr>
          <p:cNvPr id="698"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1A33103-123D-4B3A-9754-DE2C12DF1DE4}" type="slidenum">
              <a:rPr lang="fr-FR" sz="900" b="0" strike="noStrike" spc="-1">
                <a:solidFill>
                  <a:srgbClr val="8B8B8B"/>
                </a:solidFill>
                <a:latin typeface="Calibri"/>
                <a:ea typeface="DejaVu Sans"/>
              </a:rPr>
              <a:t>54</a:t>
            </a:fld>
            <a:endParaRPr lang="fr-FR" sz="900" b="0" strike="noStrike" spc="-1">
              <a:latin typeface="Arial"/>
            </a:endParaRPr>
          </a:p>
        </p:txBody>
      </p:sp>
      <p:sp>
        <p:nvSpPr>
          <p:cNvPr id="699" name="CustomShape 3"/>
          <p:cNvSpPr/>
          <p:nvPr/>
        </p:nvSpPr>
        <p:spPr>
          <a:xfrm>
            <a:off x="5472000" y="4668120"/>
            <a:ext cx="717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Ni Statut ni Service...</a:t>
            </a:r>
            <a:endParaRPr lang="fr-FR" sz="1000" b="0" strike="noStrike" spc="-1">
              <a:latin typeface="Arial"/>
            </a:endParaRPr>
          </a:p>
        </p:txBody>
      </p:sp>
      <p:sp>
        <p:nvSpPr>
          <p:cNvPr id="700" name="Line 4"/>
          <p:cNvSpPr/>
          <p:nvPr/>
        </p:nvSpPr>
        <p:spPr>
          <a:xfrm flipV="1">
            <a:off x="6192000" y="4824000"/>
            <a:ext cx="1008000" cy="144000"/>
          </a:xfrm>
          <a:prstGeom prst="line">
            <a:avLst/>
          </a:prstGeom>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CustomShape 1"/>
          <p:cNvSpPr/>
          <p:nvPr/>
        </p:nvSpPr>
        <p:spPr>
          <a:xfrm>
            <a:off x="432000" y="144000"/>
            <a:ext cx="8224920" cy="6526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DIAGNOSTIC 4 :  AGENT NON Identifié</a:t>
            </a:r>
            <a:endParaRPr lang="fr-FR" sz="2400" b="0" strike="noStrike" spc="-1">
              <a:latin typeface="Arial"/>
            </a:endParaRPr>
          </a:p>
          <a:p>
            <a:pPr algn="ctr">
              <a:lnSpc>
                <a:spcPct val="100000"/>
              </a:lnSpc>
            </a:pPr>
            <a:endParaRPr lang="fr-FR" sz="2400" b="0" strike="noStrike" spc="-1">
              <a:latin typeface="Arial"/>
            </a:endParaRPr>
          </a:p>
        </p:txBody>
      </p:sp>
      <p:pic>
        <p:nvPicPr>
          <p:cNvPr id="702" name="Image 321"/>
          <p:cNvPicPr/>
          <p:nvPr/>
        </p:nvPicPr>
        <p:blipFill>
          <a:blip r:embed="rId2"/>
          <a:srcRect l="-1259" t="73615" r="53755"/>
          <a:stretch/>
        </p:blipFill>
        <p:spPr>
          <a:xfrm>
            <a:off x="1166040" y="4587120"/>
            <a:ext cx="6595200" cy="2189520"/>
          </a:xfrm>
          <a:prstGeom prst="rect">
            <a:avLst/>
          </a:prstGeom>
          <a:ln>
            <a:noFill/>
          </a:ln>
        </p:spPr>
      </p:pic>
      <p:sp>
        <p:nvSpPr>
          <p:cNvPr id="703" name="CustomShape 2"/>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972DD92-14B1-4EB9-8B22-B5528D97C1A4}" type="slidenum">
              <a:rPr lang="fr-FR" sz="900" b="0" strike="noStrike" spc="-1">
                <a:solidFill>
                  <a:srgbClr val="8B8B8B"/>
                </a:solidFill>
                <a:latin typeface="Calibri"/>
                <a:ea typeface="DejaVu Sans"/>
              </a:rPr>
              <a:t>55</a:t>
            </a:fld>
            <a:endParaRPr lang="fr-FR" sz="900" b="0" strike="noStrike" spc="-1">
              <a:latin typeface="Arial"/>
            </a:endParaRPr>
          </a:p>
        </p:txBody>
      </p:sp>
      <p:pic>
        <p:nvPicPr>
          <p:cNvPr id="704" name="Image 6"/>
          <p:cNvPicPr/>
          <p:nvPr/>
        </p:nvPicPr>
        <p:blipFill>
          <a:blip r:embed="rId2"/>
          <a:srcRect l="45024" t="26570" r="37679" b="50521"/>
          <a:stretch/>
        </p:blipFill>
        <p:spPr>
          <a:xfrm>
            <a:off x="1944000" y="969480"/>
            <a:ext cx="5064840" cy="3276000"/>
          </a:xfrm>
          <a:prstGeom prst="rect">
            <a:avLst/>
          </a:prstGeom>
          <a:ln>
            <a:noFill/>
          </a:ln>
        </p:spPr>
      </p:pic>
      <p:sp>
        <p:nvSpPr>
          <p:cNvPr id="705" name="CustomShape 3"/>
          <p:cNvSpPr/>
          <p:nvPr/>
        </p:nvSpPr>
        <p:spPr>
          <a:xfrm>
            <a:off x="5112000" y="1572120"/>
            <a:ext cx="114948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latin typeface="Arial"/>
                <a:ea typeface="DejaVu Sans"/>
              </a:rPr>
              <a:t>La balise &lt;Agent&gt; devrait être ici</a:t>
            </a:r>
            <a:endParaRPr lang="fr-FR" sz="1000" b="0" strike="noStrike" spc="-1">
              <a:latin typeface="Arial"/>
            </a:endParaRPr>
          </a:p>
        </p:txBody>
      </p:sp>
      <p:sp>
        <p:nvSpPr>
          <p:cNvPr id="706" name="Line 4"/>
          <p:cNvSpPr/>
          <p:nvPr/>
        </p:nvSpPr>
        <p:spPr>
          <a:xfrm flipH="1">
            <a:off x="4104000" y="1800000"/>
            <a:ext cx="1008000" cy="504000"/>
          </a:xfrm>
          <a:prstGeom prst="line">
            <a:avLst/>
          </a:prstGeom>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7" name="Image 4"/>
          <p:cNvPicPr/>
          <p:nvPr/>
        </p:nvPicPr>
        <p:blipFill>
          <a:blip r:embed="rId2"/>
          <a:srcRect r="7906"/>
          <a:stretch/>
        </p:blipFill>
        <p:spPr>
          <a:xfrm>
            <a:off x="101160" y="1050120"/>
            <a:ext cx="8937360" cy="5457240"/>
          </a:xfrm>
          <a:prstGeom prst="rect">
            <a:avLst/>
          </a:prstGeom>
          <a:ln>
            <a:noFill/>
          </a:ln>
        </p:spPr>
      </p:pic>
      <p:sp>
        <p:nvSpPr>
          <p:cNvPr id="708" name="CustomShape 1"/>
          <p:cNvSpPr/>
          <p:nvPr/>
        </p:nvSpPr>
        <p:spPr>
          <a:xfrm>
            <a:off x="457200" y="274320"/>
            <a:ext cx="8224920" cy="6526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DIAGNOSTIC 5 : Caractère ILLICITE – à NETTOYER </a:t>
            </a:r>
            <a:endParaRPr lang="fr-FR" sz="2400" b="0" strike="noStrike" spc="-1">
              <a:latin typeface="Arial"/>
            </a:endParaRPr>
          </a:p>
          <a:p>
            <a:pPr algn="ctr">
              <a:lnSpc>
                <a:spcPct val="100000"/>
              </a:lnSpc>
            </a:pPr>
            <a:endParaRPr lang="fr-FR" sz="2400" b="0" strike="noStrike" spc="-1">
              <a:latin typeface="Arial"/>
            </a:endParaRPr>
          </a:p>
        </p:txBody>
      </p:sp>
      <p:sp>
        <p:nvSpPr>
          <p:cNvPr id="709" name="CustomShape 2"/>
          <p:cNvSpPr/>
          <p:nvPr/>
        </p:nvSpPr>
        <p:spPr>
          <a:xfrm>
            <a:off x="1854000" y="6539040"/>
            <a:ext cx="511416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710"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72A8942-9B0B-4214-ABB1-17669F4260E0}" type="slidenum">
              <a:rPr lang="fr-FR" sz="900" b="0" strike="noStrike" spc="-1">
                <a:solidFill>
                  <a:srgbClr val="8B8B8B"/>
                </a:solidFill>
                <a:latin typeface="Calibri"/>
                <a:ea typeface="DejaVu Sans"/>
              </a:rPr>
              <a:t>56</a:t>
            </a:fld>
            <a:endParaRPr lang="fr-FR" sz="900" b="0" strike="noStrike" spc="-1">
              <a:latin typeface="Arial"/>
            </a:endParaRPr>
          </a:p>
        </p:txBody>
      </p:sp>
      <p:sp>
        <p:nvSpPr>
          <p:cNvPr id="711" name="CustomShape 4"/>
          <p:cNvSpPr/>
          <p:nvPr/>
        </p:nvSpPr>
        <p:spPr>
          <a:xfrm>
            <a:off x="7992000" y="4536000"/>
            <a:ext cx="285480" cy="213480"/>
          </a:xfrm>
          <a:prstGeom prst="ellipse">
            <a:avLst/>
          </a:prstGeom>
          <a:noFill/>
          <a:ln w="36000">
            <a:solidFill>
              <a:srgbClr val="FF420E"/>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CustomShape 1"/>
          <p:cNvSpPr/>
          <p:nvPr/>
        </p:nvSpPr>
        <p:spPr>
          <a:xfrm>
            <a:off x="457200" y="274320"/>
            <a:ext cx="8224920" cy="6526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DIAGNOSTIC 6 :  SAUTS DE LIGNE - NETTOYAGE</a:t>
            </a:r>
            <a:endParaRPr lang="fr-FR" sz="2400" b="0" strike="noStrike" spc="-1">
              <a:latin typeface="Arial"/>
            </a:endParaRPr>
          </a:p>
          <a:p>
            <a:pPr algn="ctr">
              <a:lnSpc>
                <a:spcPct val="100000"/>
              </a:lnSpc>
            </a:pPr>
            <a:endParaRPr lang="fr-FR" sz="2400" b="0" strike="noStrike" spc="-1">
              <a:latin typeface="Arial"/>
            </a:endParaRPr>
          </a:p>
        </p:txBody>
      </p:sp>
      <p:sp>
        <p:nvSpPr>
          <p:cNvPr id="713" name="CustomShape 2"/>
          <p:cNvSpPr/>
          <p:nvPr/>
        </p:nvSpPr>
        <p:spPr>
          <a:xfrm>
            <a:off x="3029040" y="6356520"/>
            <a:ext cx="3082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  7-8-9 mars 2017</a:t>
            </a:r>
            <a:endParaRPr lang="fr-FR" sz="900" b="0" strike="noStrike" spc="-1">
              <a:latin typeface="Arial"/>
            </a:endParaRPr>
          </a:p>
        </p:txBody>
      </p:sp>
      <p:sp>
        <p:nvSpPr>
          <p:cNvPr id="714"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EA07BCA-F73E-4679-989A-D402702D181E}" type="slidenum">
              <a:rPr lang="fr-FR" sz="900" b="0" strike="noStrike" spc="-1">
                <a:solidFill>
                  <a:srgbClr val="8B8B8B"/>
                </a:solidFill>
                <a:latin typeface="Calibri"/>
                <a:ea typeface="DejaVu Sans"/>
              </a:rPr>
              <a:t>57</a:t>
            </a:fld>
            <a:endParaRPr lang="fr-FR" sz="900" b="0" strike="noStrike" spc="-1">
              <a:latin typeface="Arial"/>
            </a:endParaRPr>
          </a:p>
        </p:txBody>
      </p:sp>
      <p:pic>
        <p:nvPicPr>
          <p:cNvPr id="715" name="Image 3"/>
          <p:cNvPicPr/>
          <p:nvPr/>
        </p:nvPicPr>
        <p:blipFill>
          <a:blip r:embed="rId2"/>
          <a:srcRect r="17774"/>
          <a:stretch/>
        </p:blipFill>
        <p:spPr>
          <a:xfrm>
            <a:off x="239040" y="998280"/>
            <a:ext cx="8561880" cy="5856120"/>
          </a:xfrm>
          <a:prstGeom prst="rect">
            <a:avLst/>
          </a:prstGeom>
          <a:ln>
            <a:noFill/>
          </a:ln>
        </p:spPr>
      </p:pic>
      <p:sp>
        <p:nvSpPr>
          <p:cNvPr id="716" name="CustomShape 4"/>
          <p:cNvSpPr/>
          <p:nvPr/>
        </p:nvSpPr>
        <p:spPr>
          <a:xfrm>
            <a:off x="7213680" y="480060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7" name="CustomShape 5"/>
          <p:cNvSpPr/>
          <p:nvPr/>
        </p:nvSpPr>
        <p:spPr>
          <a:xfrm>
            <a:off x="7334280" y="486864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8" name="CustomShape 6"/>
          <p:cNvSpPr/>
          <p:nvPr/>
        </p:nvSpPr>
        <p:spPr>
          <a:xfrm>
            <a:off x="7350120" y="5037480"/>
            <a:ext cx="37728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9" name="CustomShape 7"/>
          <p:cNvSpPr/>
          <p:nvPr/>
        </p:nvSpPr>
        <p:spPr>
          <a:xfrm>
            <a:off x="7365960" y="49528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0" name="CustomShape 8"/>
          <p:cNvSpPr/>
          <p:nvPr/>
        </p:nvSpPr>
        <p:spPr>
          <a:xfrm>
            <a:off x="7334280" y="556272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1" name="CustomShape 9"/>
          <p:cNvSpPr/>
          <p:nvPr/>
        </p:nvSpPr>
        <p:spPr>
          <a:xfrm>
            <a:off x="7486560" y="541944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2" name="CustomShape 10"/>
          <p:cNvSpPr/>
          <p:nvPr/>
        </p:nvSpPr>
        <p:spPr>
          <a:xfrm>
            <a:off x="7151760" y="549108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3" name="CustomShape 11"/>
          <p:cNvSpPr/>
          <p:nvPr/>
        </p:nvSpPr>
        <p:spPr>
          <a:xfrm>
            <a:off x="7486560" y="5333400"/>
            <a:ext cx="789480" cy="42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4" name="CustomShape 12"/>
          <p:cNvSpPr/>
          <p:nvPr/>
        </p:nvSpPr>
        <p:spPr>
          <a:xfrm>
            <a:off x="7273800" y="479340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5" name="CustomShape 13"/>
          <p:cNvSpPr/>
          <p:nvPr/>
        </p:nvSpPr>
        <p:spPr>
          <a:xfrm>
            <a:off x="7394400" y="48610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6" name="CustomShape 14"/>
          <p:cNvSpPr/>
          <p:nvPr/>
        </p:nvSpPr>
        <p:spPr>
          <a:xfrm>
            <a:off x="7410600" y="5030280"/>
            <a:ext cx="37728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7" name="CustomShape 15"/>
          <p:cNvSpPr/>
          <p:nvPr/>
        </p:nvSpPr>
        <p:spPr>
          <a:xfrm>
            <a:off x="7426440" y="4945680"/>
            <a:ext cx="361440" cy="597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8" name="CustomShape 16"/>
          <p:cNvSpPr/>
          <p:nvPr/>
        </p:nvSpPr>
        <p:spPr>
          <a:xfrm>
            <a:off x="7547040" y="541188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9" name="CustomShape 17"/>
          <p:cNvSpPr/>
          <p:nvPr/>
        </p:nvSpPr>
        <p:spPr>
          <a:xfrm>
            <a:off x="7211880" y="5483520"/>
            <a:ext cx="240840" cy="48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0" name="CustomShape 18"/>
          <p:cNvSpPr/>
          <p:nvPr/>
        </p:nvSpPr>
        <p:spPr>
          <a:xfrm>
            <a:off x="7547040" y="5326200"/>
            <a:ext cx="789480" cy="42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1" name="CustomShape 19"/>
          <p:cNvSpPr/>
          <p:nvPr/>
        </p:nvSpPr>
        <p:spPr>
          <a:xfrm>
            <a:off x="5040000" y="4392000"/>
            <a:ext cx="1149480" cy="39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100" b="0" strike="noStrike" spc="-1">
                <a:solidFill>
                  <a:srgbClr val="000000"/>
                </a:solidFill>
                <a:latin typeface="Arial"/>
                <a:ea typeface="DejaVu Sans"/>
              </a:rPr>
              <a:t>Après nettoyage</a:t>
            </a:r>
            <a:endParaRPr lang="fr-FR" sz="1100" b="0" strike="noStrike" spc="-1">
              <a:latin typeface="Arial"/>
            </a:endParaRPr>
          </a:p>
        </p:txBody>
      </p:sp>
      <p:sp>
        <p:nvSpPr>
          <p:cNvPr id="732" name="Line 20"/>
          <p:cNvSpPr/>
          <p:nvPr/>
        </p:nvSpPr>
        <p:spPr>
          <a:xfrm flipV="1">
            <a:off x="6192000" y="4464000"/>
            <a:ext cx="648000" cy="72000"/>
          </a:xfrm>
          <a:prstGeom prst="line">
            <a:avLst/>
          </a:prstGeom>
          <a:ln>
            <a:noFill/>
          </a:ln>
        </p:spPr>
        <p:style>
          <a:lnRef idx="0">
            <a:scrgbClr r="0" g="0" b="0"/>
          </a:lnRef>
          <a:fillRef idx="0">
            <a:scrgbClr r="0" g="0" b="0"/>
          </a:fillRef>
          <a:effectRef idx="0">
            <a:scrgbClr r="0" g="0" b="0"/>
          </a:effectRef>
          <a:fontRef idx="minor"/>
        </p:style>
      </p:sp>
      <p:sp>
        <p:nvSpPr>
          <p:cNvPr id="733" name="CustomShape 21"/>
          <p:cNvSpPr/>
          <p:nvPr/>
        </p:nvSpPr>
        <p:spPr>
          <a:xfrm>
            <a:off x="4253040" y="5616000"/>
            <a:ext cx="186444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FF3333"/>
                </a:solidFill>
                <a:latin typeface="Arial"/>
                <a:ea typeface="DejaVu Sans"/>
              </a:rPr>
              <a:t>Problèmes d’allocation de mémoire souvent liés à des sauts de ligne non conformes</a:t>
            </a:r>
            <a:endParaRPr lang="fr-FR" sz="1000" b="0" strike="noStrike" spc="-1">
              <a:latin typeface="Arial"/>
            </a:endParaRPr>
          </a:p>
        </p:txBody>
      </p:sp>
      <p:sp>
        <p:nvSpPr>
          <p:cNvPr id="734" name="Line 22"/>
          <p:cNvSpPr/>
          <p:nvPr/>
        </p:nvSpPr>
        <p:spPr>
          <a:xfrm flipH="1">
            <a:off x="3240000" y="5832000"/>
            <a:ext cx="1008000" cy="72000"/>
          </a:xfrm>
          <a:prstGeom prst="line">
            <a:avLst/>
          </a:prstGeom>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CustomShape 1"/>
          <p:cNvSpPr/>
          <p:nvPr/>
        </p:nvSpPr>
        <p:spPr>
          <a:xfrm>
            <a:off x="123840" y="274320"/>
            <a:ext cx="8835480" cy="6526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NETTOYER SAUTS DE LIGNES et caractères illicites </a:t>
            </a:r>
            <a:endParaRPr lang="fr-FR" sz="2400" b="0" strike="noStrike" spc="-1">
              <a:latin typeface="Arial"/>
            </a:endParaRPr>
          </a:p>
          <a:p>
            <a:pPr algn="ctr">
              <a:lnSpc>
                <a:spcPct val="100000"/>
              </a:lnSpc>
            </a:pPr>
            <a:endParaRPr lang="fr-FR" sz="2400" b="0" strike="noStrike" spc="-1">
              <a:latin typeface="Arial"/>
            </a:endParaRPr>
          </a:p>
        </p:txBody>
      </p:sp>
      <p:sp>
        <p:nvSpPr>
          <p:cNvPr id="736" name="CustomShape 2"/>
          <p:cNvSpPr/>
          <p:nvPr/>
        </p:nvSpPr>
        <p:spPr>
          <a:xfrm>
            <a:off x="1963440" y="6366600"/>
            <a:ext cx="4727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737"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E1F37EC-F64B-4AF7-A877-FF6B9ED06C23}" type="slidenum">
              <a:rPr lang="fr-FR" sz="900" b="0" strike="noStrike" spc="-1">
                <a:solidFill>
                  <a:srgbClr val="8B8B8B"/>
                </a:solidFill>
                <a:latin typeface="Calibri"/>
                <a:ea typeface="DejaVu Sans"/>
              </a:rPr>
              <a:t>58</a:t>
            </a:fld>
            <a:endParaRPr lang="fr-FR" sz="900" b="0" strike="noStrike" spc="-1">
              <a:latin typeface="Arial"/>
            </a:endParaRPr>
          </a:p>
        </p:txBody>
      </p:sp>
      <p:sp>
        <p:nvSpPr>
          <p:cNvPr id="738" name="CustomShape 4"/>
          <p:cNvSpPr/>
          <p:nvPr/>
        </p:nvSpPr>
        <p:spPr>
          <a:xfrm>
            <a:off x="433800" y="2730600"/>
            <a:ext cx="8525880" cy="341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2000" b="0" strike="noStrike" spc="-1">
                <a:solidFill>
                  <a:srgbClr val="000000"/>
                </a:solidFill>
                <a:latin typeface="Calibri"/>
                <a:ea typeface="DejaVu Sans"/>
              </a:rPr>
              <a:t>L’icône de nettoyage de la base de paye permet :</a:t>
            </a:r>
            <a:endParaRPr lang="fr-FR" sz="2000" b="0" strike="noStrike" spc="-1">
              <a:latin typeface="Arial"/>
            </a:endParaRPr>
          </a:p>
          <a:p>
            <a:pPr>
              <a:lnSpc>
                <a:spcPct val="100000"/>
              </a:lnSpc>
            </a:pPr>
            <a:endParaRPr lang="fr-FR" sz="2000" b="0" strike="noStrike" spc="-1">
              <a:latin typeface="Arial"/>
            </a:endParaRPr>
          </a:p>
          <a:p>
            <a:pPr marL="743040" lvl="1" indent="-282240" algn="just">
              <a:lnSpc>
                <a:spcPct val="100000"/>
              </a:lnSpc>
              <a:buClr>
                <a:srgbClr val="000000"/>
              </a:buClr>
              <a:buFont typeface="StarSymbol"/>
              <a:buChar char="-"/>
            </a:pPr>
            <a:r>
              <a:rPr lang="fr-FR" sz="2000" b="0" strike="noStrike" spc="-1">
                <a:solidFill>
                  <a:srgbClr val="000000"/>
                </a:solidFill>
                <a:latin typeface="Calibri"/>
                <a:ea typeface="DejaVu Sans"/>
              </a:rPr>
              <a:t>de créer un nouveau fichier « nettoyé » des éventuelles scories, lorsque les données ont été importées et produites</a:t>
            </a:r>
            <a:endParaRPr lang="fr-FR" sz="2000" b="0" strike="noStrike" spc="-1">
              <a:latin typeface="Arial"/>
            </a:endParaRPr>
          </a:p>
          <a:p>
            <a:pPr algn="just">
              <a:lnSpc>
                <a:spcPct val="100000"/>
              </a:lnSpc>
            </a:pPr>
            <a:endParaRPr lang="fr-FR" sz="2000" b="0" strike="noStrike" spc="-1">
              <a:latin typeface="Arial"/>
            </a:endParaRPr>
          </a:p>
          <a:p>
            <a:pPr marL="743040" lvl="1" indent="-282240" algn="just">
              <a:lnSpc>
                <a:spcPct val="100000"/>
              </a:lnSpc>
              <a:buClr>
                <a:srgbClr val="000000"/>
              </a:buClr>
              <a:buFont typeface="StarSymbol"/>
              <a:buChar char="-"/>
            </a:pPr>
            <a:r>
              <a:rPr lang="fr-FR" sz="2000" b="0" strike="noStrike" spc="-1">
                <a:solidFill>
                  <a:srgbClr val="000000"/>
                </a:solidFill>
                <a:latin typeface="Calibri"/>
                <a:ea typeface="DejaVu Sans"/>
              </a:rPr>
              <a:t>de supprimer les espaces en blanc et les sauts de lignes générés dans les fichiers XHL (Diagnostics 5 et 6)</a:t>
            </a:r>
            <a:endParaRPr lang="fr-FR" sz="2000" b="0" strike="noStrike" spc="-1">
              <a:latin typeface="Arial"/>
            </a:endParaRPr>
          </a:p>
          <a:p>
            <a:pPr algn="just">
              <a:lnSpc>
                <a:spcPct val="100000"/>
              </a:lnSpc>
            </a:pPr>
            <a:endParaRPr lang="fr-FR" sz="2000" b="0" strike="noStrike" spc="-1">
              <a:latin typeface="Arial"/>
            </a:endParaRPr>
          </a:p>
          <a:p>
            <a:pPr marL="743040" lvl="1" indent="-282240" algn="just">
              <a:lnSpc>
                <a:spcPct val="100000"/>
              </a:lnSpc>
              <a:buClr>
                <a:srgbClr val="000000"/>
              </a:buClr>
              <a:buFont typeface="StarSymbol"/>
              <a:buChar char="-"/>
            </a:pPr>
            <a:r>
              <a:rPr lang="fr-FR" sz="2000" b="0" strike="noStrike" spc="-1">
                <a:solidFill>
                  <a:srgbClr val="000000"/>
                </a:solidFill>
                <a:latin typeface="Calibri"/>
                <a:ea typeface="DejaVu Sans"/>
              </a:rPr>
              <a:t>De réduire sensiblement le volume de certaines données (jusqu’à 30 %-40 % sans compression).</a:t>
            </a:r>
            <a:endParaRPr lang="fr-FR" sz="2000" b="0" strike="noStrike" spc="-1">
              <a:latin typeface="Arial"/>
            </a:endParaRPr>
          </a:p>
        </p:txBody>
      </p:sp>
      <p:pic>
        <p:nvPicPr>
          <p:cNvPr id="739" name="Image 3"/>
          <p:cNvPicPr/>
          <p:nvPr/>
        </p:nvPicPr>
        <p:blipFill>
          <a:blip r:embed="rId2"/>
          <a:srcRect l="2" r="49591" b="85305"/>
          <a:stretch/>
        </p:blipFill>
        <p:spPr>
          <a:xfrm>
            <a:off x="123840" y="1122480"/>
            <a:ext cx="8835480" cy="1425600"/>
          </a:xfrm>
          <a:prstGeom prst="rect">
            <a:avLst/>
          </a:prstGeom>
          <a:ln>
            <a:noFill/>
          </a:ln>
        </p:spPr>
      </p:pic>
      <p:sp>
        <p:nvSpPr>
          <p:cNvPr id="740" name="CustomShape 5"/>
          <p:cNvSpPr/>
          <p:nvPr/>
        </p:nvSpPr>
        <p:spPr>
          <a:xfrm rot="21564600">
            <a:off x="6689880" y="1920960"/>
            <a:ext cx="1440" cy="1025640"/>
          </a:xfrm>
          <a:custGeom>
            <a:avLst/>
            <a:gdLst/>
            <a:ahLst/>
            <a:cxnLst/>
            <a:rect l="l" t="t" r="r" b="b"/>
            <a:pathLst>
              <a:path w="21600" h="21600">
                <a:moveTo>
                  <a:pt x="0" y="0"/>
                </a:moveTo>
                <a:lnTo>
                  <a:pt x="21600" y="21600"/>
                </a:lnTo>
              </a:path>
            </a:pathLst>
          </a:custGeom>
          <a:noFill/>
          <a:ln>
            <a:solidFill>
              <a:srgbClr val="FF0000"/>
            </a:solidFill>
            <a:round/>
            <a:headEnd type="triangle" w="lg"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CustomShape 1"/>
          <p:cNvSpPr/>
          <p:nvPr/>
        </p:nvSpPr>
        <p:spPr>
          <a:xfrm>
            <a:off x="457200" y="274320"/>
            <a:ext cx="8224920" cy="4424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EDITER des JOURNAUX DIAGNOSTICS</a:t>
            </a:r>
            <a:endParaRPr lang="fr-FR" sz="2400" b="0" strike="noStrike" spc="-1">
              <a:latin typeface="Arial"/>
            </a:endParaRPr>
          </a:p>
          <a:p>
            <a:pPr algn="ctr">
              <a:lnSpc>
                <a:spcPct val="100000"/>
              </a:lnSpc>
            </a:pPr>
            <a:endParaRPr lang="fr-FR" sz="2400" b="0" strike="noStrike" spc="-1">
              <a:latin typeface="Arial"/>
            </a:endParaRPr>
          </a:p>
        </p:txBody>
      </p:sp>
      <p:pic>
        <p:nvPicPr>
          <p:cNvPr id="742" name="Image 678"/>
          <p:cNvPicPr/>
          <p:nvPr/>
        </p:nvPicPr>
        <p:blipFill>
          <a:blip r:embed="rId2"/>
          <a:srcRect t="68751" r="73402"/>
          <a:stretch/>
        </p:blipFill>
        <p:spPr>
          <a:xfrm>
            <a:off x="5040000" y="948600"/>
            <a:ext cx="3940560" cy="2576160"/>
          </a:xfrm>
          <a:prstGeom prst="rect">
            <a:avLst/>
          </a:prstGeom>
          <a:ln>
            <a:solidFill>
              <a:srgbClr val="3465A4"/>
            </a:solidFill>
          </a:ln>
        </p:spPr>
      </p:pic>
      <p:sp>
        <p:nvSpPr>
          <p:cNvPr id="743" name="CustomShape 2"/>
          <p:cNvSpPr/>
          <p:nvPr/>
        </p:nvSpPr>
        <p:spPr>
          <a:xfrm>
            <a:off x="216000" y="1008000"/>
            <a:ext cx="4820760" cy="187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Arial"/>
                <a:ea typeface="DejaVu Sans"/>
              </a:rPr>
              <a:t>Se placer sur l’onglet Console.</a:t>
            </a:r>
            <a:endParaRPr lang="fr-FR" sz="1600" b="0" strike="noStrike" spc="-1">
              <a:latin typeface="Arial"/>
            </a:endParaRPr>
          </a:p>
          <a:p>
            <a:pPr>
              <a:lnSpc>
                <a:spcPct val="100000"/>
              </a:lnSpc>
            </a:pPr>
            <a:endParaRPr lang="fr-FR" sz="1600" b="0" strike="noStrike" spc="-1">
              <a:latin typeface="Arial"/>
            </a:endParaRPr>
          </a:p>
          <a:p>
            <a:pPr>
              <a:lnSpc>
                <a:spcPct val="100000"/>
              </a:lnSpc>
            </a:pPr>
            <a:r>
              <a:rPr lang="fr-FR" sz="1600" b="0" strike="noStrike" spc="-1">
                <a:solidFill>
                  <a:srgbClr val="000000"/>
                </a:solidFill>
                <a:latin typeface="Arial"/>
                <a:ea typeface="DejaVu Sans"/>
              </a:rPr>
              <a:t>Cliquer sur l’icône</a:t>
            </a:r>
            <a:endParaRPr lang="fr-FR" sz="1600" b="0" strike="noStrike" spc="-1">
              <a:latin typeface="Arial"/>
            </a:endParaRPr>
          </a:p>
        </p:txBody>
      </p:sp>
      <p:pic>
        <p:nvPicPr>
          <p:cNvPr id="744" name="Image 680"/>
          <p:cNvPicPr/>
          <p:nvPr/>
        </p:nvPicPr>
        <p:blipFill>
          <a:blip r:embed="rId3"/>
          <a:stretch/>
        </p:blipFill>
        <p:spPr>
          <a:xfrm>
            <a:off x="2376000" y="1440000"/>
            <a:ext cx="356760" cy="356760"/>
          </a:xfrm>
          <a:prstGeom prst="rect">
            <a:avLst/>
          </a:prstGeom>
          <a:ln>
            <a:solidFill>
              <a:srgbClr val="3465A4"/>
            </a:solidFill>
          </a:ln>
        </p:spPr>
      </p:pic>
      <p:sp>
        <p:nvSpPr>
          <p:cNvPr id="745" name="CustomShape 3"/>
          <p:cNvSpPr/>
          <p:nvPr/>
        </p:nvSpPr>
        <p:spPr>
          <a:xfrm>
            <a:off x="216000" y="1872000"/>
            <a:ext cx="4748760" cy="644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Arial"/>
                <a:ea typeface="DejaVu Sans"/>
              </a:rPr>
              <a:t>Un navigateur internet se lance et affiche les journaux au format HTML. </a:t>
            </a:r>
            <a:endParaRPr lang="fr-FR" sz="1600" b="0" strike="noStrike" spc="-1">
              <a:latin typeface="Arial"/>
            </a:endParaRPr>
          </a:p>
        </p:txBody>
      </p:sp>
      <p:pic>
        <p:nvPicPr>
          <p:cNvPr id="746" name="Image 682"/>
          <p:cNvPicPr/>
          <p:nvPr/>
        </p:nvPicPr>
        <p:blipFill>
          <a:blip r:embed="rId4"/>
          <a:srcRect r="42694" b="53705"/>
          <a:stretch/>
        </p:blipFill>
        <p:spPr>
          <a:xfrm>
            <a:off x="3312000" y="3744000"/>
            <a:ext cx="5828760" cy="2729520"/>
          </a:xfrm>
          <a:prstGeom prst="rect">
            <a:avLst/>
          </a:prstGeom>
          <a:ln>
            <a:solidFill>
              <a:srgbClr val="3465A4"/>
            </a:solidFill>
          </a:ln>
        </p:spPr>
      </p:pic>
      <p:sp>
        <p:nvSpPr>
          <p:cNvPr id="747" name="CustomShape 4"/>
          <p:cNvSpPr/>
          <p:nvPr/>
        </p:nvSpPr>
        <p:spPr>
          <a:xfrm>
            <a:off x="216000" y="2462040"/>
            <a:ext cx="2948760" cy="3360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Arial"/>
                <a:ea typeface="DejaVu Sans"/>
              </a:rPr>
              <a:t>Il est possible de les enregistrer. </a:t>
            </a:r>
            <a:endParaRPr lang="fr-FR" sz="1600" b="0" strike="noStrike" spc="-1">
              <a:latin typeface="Arial"/>
            </a:endParaRPr>
          </a:p>
          <a:p>
            <a:pPr>
              <a:lnSpc>
                <a:spcPct val="100000"/>
              </a:lnSpc>
            </a:pPr>
            <a:endParaRPr lang="fr-FR" sz="1600" b="0" strike="noStrike" spc="-1">
              <a:latin typeface="Arial"/>
            </a:endParaRPr>
          </a:p>
          <a:p>
            <a:pPr>
              <a:lnSpc>
                <a:spcPct val="100000"/>
              </a:lnSpc>
            </a:pPr>
            <a:r>
              <a:rPr lang="fr-FR" sz="1300" b="0" strike="noStrike" spc="-1">
                <a:solidFill>
                  <a:srgbClr val="000000"/>
                </a:solidFill>
                <a:latin typeface="Arial"/>
                <a:ea typeface="DejaVu Sans"/>
              </a:rPr>
              <a:t>Faire : Fichier &gt; Enregistrer sous…</a:t>
            </a:r>
            <a:endParaRPr lang="fr-FR" sz="1300" b="0" strike="noStrike" spc="-1">
              <a:latin typeface="Arial"/>
            </a:endParaRPr>
          </a:p>
          <a:p>
            <a:pPr>
              <a:lnSpc>
                <a:spcPct val="100000"/>
              </a:lnSpc>
            </a:pPr>
            <a:endParaRPr lang="fr-FR" sz="1300" b="0" strike="noStrike" spc="-1">
              <a:latin typeface="Arial"/>
            </a:endParaRPr>
          </a:p>
          <a:p>
            <a:pPr>
              <a:lnSpc>
                <a:spcPct val="100000"/>
              </a:lnSpc>
            </a:pPr>
            <a:r>
              <a:rPr lang="fr-FR" sz="1600" b="0" strike="noStrike" spc="-1">
                <a:solidFill>
                  <a:srgbClr val="000000"/>
                </a:solidFill>
                <a:latin typeface="Arial"/>
                <a:ea typeface="DejaVu Sans"/>
              </a:rPr>
              <a:t>Par défaut le chemin du journal est :    </a:t>
            </a:r>
            <a:endParaRPr lang="fr-FR" sz="1600" b="0" strike="noStrike" spc="-1">
              <a:latin typeface="Arial"/>
            </a:endParaRPr>
          </a:p>
          <a:p>
            <a:pPr>
              <a:lnSpc>
                <a:spcPct val="100000"/>
              </a:lnSpc>
            </a:pPr>
            <a:endParaRPr lang="fr-FR" sz="1600" b="0" strike="noStrike" spc="-1">
              <a:latin typeface="Arial"/>
            </a:endParaRPr>
          </a:p>
          <a:p>
            <a:pPr>
              <a:lnSpc>
                <a:spcPct val="100000"/>
              </a:lnSpc>
            </a:pPr>
            <a:r>
              <a:rPr lang="fr-FR" sz="1600" b="0" strike="noStrike" spc="-1">
                <a:solidFill>
                  <a:srgbClr val="000000"/>
                </a:solidFill>
                <a:latin typeface="Arial"/>
                <a:ea typeface="DejaVu Sans"/>
              </a:rPr>
              <a:t>   </a:t>
            </a:r>
            <a:r>
              <a:rPr lang="fr-FR" sz="1300" b="0" strike="noStrike" spc="-1">
                <a:solidFill>
                  <a:srgbClr val="000000"/>
                </a:solidFill>
                <a:latin typeface="Arial"/>
                <a:ea typeface="DejaVu Sans"/>
              </a:rPr>
              <a:t>.local/share/Altair/log.html</a:t>
            </a:r>
            <a:r>
              <a:rPr lang="fr-FR" sz="1600" b="0" strike="noStrike" spc="-1">
                <a:solidFill>
                  <a:srgbClr val="000000"/>
                </a:solidFill>
                <a:latin typeface="Arial"/>
                <a:ea typeface="DejaVu Sans"/>
              </a:rPr>
              <a:t> </a:t>
            </a:r>
            <a:endParaRPr lang="fr-FR" sz="1600" b="0" strike="noStrike" spc="-1">
              <a:latin typeface="Arial"/>
            </a:endParaRPr>
          </a:p>
          <a:p>
            <a:pPr>
              <a:lnSpc>
                <a:spcPct val="100000"/>
              </a:lnSpc>
            </a:pPr>
            <a:endParaRPr lang="fr-FR" sz="1600" b="0" strike="noStrike" spc="-1">
              <a:latin typeface="Arial"/>
            </a:endParaRPr>
          </a:p>
          <a:p>
            <a:pPr>
              <a:lnSpc>
                <a:spcPct val="100000"/>
              </a:lnSpc>
            </a:pPr>
            <a:r>
              <a:rPr lang="fr-FR" sz="1600" b="0" strike="noStrike" spc="-1">
                <a:solidFill>
                  <a:srgbClr val="000000"/>
                </a:solidFill>
                <a:latin typeface="Arial"/>
                <a:ea typeface="DejaVu Sans"/>
              </a:rPr>
              <a:t>Pour effacer les journaux diagnostics, cliquer sur l’icône</a:t>
            </a:r>
            <a:endParaRPr lang="fr-FR" sz="1600" b="0" strike="noStrike" spc="-1">
              <a:latin typeface="Arial"/>
            </a:endParaRPr>
          </a:p>
          <a:p>
            <a:pPr>
              <a:lnSpc>
                <a:spcPct val="100000"/>
              </a:lnSpc>
            </a:pPr>
            <a:endParaRPr lang="fr-FR" sz="1600" b="0" strike="noStrike" spc="-1">
              <a:latin typeface="Arial"/>
            </a:endParaRPr>
          </a:p>
          <a:p>
            <a:pPr>
              <a:lnSpc>
                <a:spcPct val="100000"/>
              </a:lnSpc>
            </a:pPr>
            <a:endParaRPr lang="fr-FR" sz="1600" b="0" strike="noStrike" spc="-1">
              <a:latin typeface="Arial"/>
            </a:endParaRPr>
          </a:p>
          <a:p>
            <a:pPr>
              <a:lnSpc>
                <a:spcPct val="100000"/>
              </a:lnSpc>
            </a:pPr>
            <a:r>
              <a:rPr lang="fr-FR" sz="1600" b="0" strike="noStrike" spc="-1">
                <a:solidFill>
                  <a:srgbClr val="000000"/>
                </a:solidFill>
                <a:latin typeface="Arial"/>
                <a:ea typeface="DejaVu Sans"/>
              </a:rPr>
              <a:t>dans le dossier utilisateur.</a:t>
            </a:r>
            <a:endParaRPr lang="fr-FR" sz="1600" b="0" strike="noStrike" spc="-1">
              <a:latin typeface="Arial"/>
            </a:endParaRPr>
          </a:p>
        </p:txBody>
      </p:sp>
      <p:pic>
        <p:nvPicPr>
          <p:cNvPr id="748" name="Image 685"/>
          <p:cNvPicPr/>
          <p:nvPr/>
        </p:nvPicPr>
        <p:blipFill>
          <a:blip r:embed="rId5"/>
          <a:stretch/>
        </p:blipFill>
        <p:spPr>
          <a:xfrm>
            <a:off x="1303560" y="5469120"/>
            <a:ext cx="304920" cy="304920"/>
          </a:xfrm>
          <a:prstGeom prst="rect">
            <a:avLst/>
          </a:prstGeom>
          <a:ln>
            <a:solidFill>
              <a:srgbClr val="3465A4"/>
            </a:solidFill>
          </a:ln>
        </p:spPr>
      </p:pic>
      <p:sp>
        <p:nvSpPr>
          <p:cNvPr id="749" name="CustomShape 5"/>
          <p:cNvSpPr/>
          <p:nvPr/>
        </p:nvSpPr>
        <p:spPr>
          <a:xfrm>
            <a:off x="216000" y="6226560"/>
            <a:ext cx="3308760" cy="37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latin typeface="Arial"/>
                <a:ea typeface="DejaVu Sans"/>
              </a:rPr>
              <a:t>à gauche de l’onglet Console.</a:t>
            </a:r>
            <a:endParaRPr lang="fr-FR"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26" name="CustomShape 2"/>
          <p:cNvSpPr/>
          <p:nvPr/>
        </p:nvSpPr>
        <p:spPr>
          <a:xfrm>
            <a:off x="179640" y="5398560"/>
            <a:ext cx="9102240" cy="63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DejaVu Sans"/>
              </a:rPr>
              <a:t>Par défaut, la barre d’outils du menu « fichier » s’affiche avec 16 icônes.</a:t>
            </a:r>
            <a:endParaRPr lang="fr-FR" sz="1800" b="0" strike="noStrike" spc="-1">
              <a:latin typeface="Arial"/>
            </a:endParaRPr>
          </a:p>
        </p:txBody>
      </p:sp>
      <p:sp>
        <p:nvSpPr>
          <p:cNvPr id="227" name="CustomShape 3"/>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B8A204C-880B-4403-BA3F-42F48A7D6A43}" type="slidenum">
              <a:rPr lang="fr-FR" sz="900" b="0" strike="noStrike" spc="-1">
                <a:solidFill>
                  <a:srgbClr val="8B8B8B"/>
                </a:solidFill>
                <a:latin typeface="Calibri"/>
                <a:ea typeface="DejaVu Sans"/>
              </a:rPr>
              <a:t>6</a:t>
            </a:fld>
            <a:endParaRPr lang="fr-FR" sz="900" b="0" strike="noStrike" spc="-1">
              <a:latin typeface="Arial"/>
            </a:endParaRPr>
          </a:p>
        </p:txBody>
      </p:sp>
      <p:sp>
        <p:nvSpPr>
          <p:cNvPr id="228" name="CustomShape 4"/>
          <p:cNvSpPr/>
          <p:nvPr/>
        </p:nvSpPr>
        <p:spPr>
          <a:xfrm>
            <a:off x="245160" y="2547000"/>
            <a:ext cx="259560" cy="349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a:t>
            </a:r>
            <a:endParaRPr lang="fr-FR" sz="1800" b="0" strike="noStrike" spc="-1">
              <a:latin typeface="Arial"/>
            </a:endParaRPr>
          </a:p>
        </p:txBody>
      </p:sp>
      <p:sp>
        <p:nvSpPr>
          <p:cNvPr id="229" name="CustomShape 5"/>
          <p:cNvSpPr/>
          <p:nvPr/>
        </p:nvSpPr>
        <p:spPr>
          <a:xfrm>
            <a:off x="812160" y="2535120"/>
            <a:ext cx="261360" cy="300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2</a:t>
            </a:r>
            <a:endParaRPr lang="fr-FR" sz="1800" b="0" strike="noStrike" spc="-1">
              <a:latin typeface="Arial"/>
            </a:endParaRPr>
          </a:p>
        </p:txBody>
      </p:sp>
      <p:sp>
        <p:nvSpPr>
          <p:cNvPr id="230" name="CustomShape 6"/>
          <p:cNvSpPr/>
          <p:nvPr/>
        </p:nvSpPr>
        <p:spPr>
          <a:xfrm>
            <a:off x="1317600" y="2532600"/>
            <a:ext cx="275760" cy="43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Arial"/>
                <a:ea typeface="DejaVu Sans"/>
              </a:rPr>
              <a:t>3</a:t>
            </a:r>
            <a:endParaRPr lang="fr-FR" sz="1800" b="0" strike="noStrike" spc="-1">
              <a:latin typeface="Arial"/>
            </a:endParaRPr>
          </a:p>
        </p:txBody>
      </p:sp>
      <p:sp>
        <p:nvSpPr>
          <p:cNvPr id="231" name="CustomShape 7"/>
          <p:cNvSpPr/>
          <p:nvPr/>
        </p:nvSpPr>
        <p:spPr>
          <a:xfrm>
            <a:off x="1755360" y="2506320"/>
            <a:ext cx="320760" cy="338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4</a:t>
            </a:r>
            <a:endParaRPr lang="fr-FR" sz="1800" b="0" strike="noStrike" spc="-1">
              <a:latin typeface="Arial"/>
            </a:endParaRPr>
          </a:p>
        </p:txBody>
      </p:sp>
      <p:sp>
        <p:nvSpPr>
          <p:cNvPr id="232" name="CustomShape 8"/>
          <p:cNvSpPr/>
          <p:nvPr/>
        </p:nvSpPr>
        <p:spPr>
          <a:xfrm>
            <a:off x="2262240" y="2506320"/>
            <a:ext cx="299520" cy="360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5</a:t>
            </a:r>
            <a:endParaRPr lang="fr-FR" sz="1800" b="0" strike="noStrike" spc="-1">
              <a:latin typeface="Arial"/>
            </a:endParaRPr>
          </a:p>
        </p:txBody>
      </p:sp>
      <p:sp>
        <p:nvSpPr>
          <p:cNvPr id="233" name="CustomShape 9"/>
          <p:cNvSpPr/>
          <p:nvPr/>
        </p:nvSpPr>
        <p:spPr>
          <a:xfrm>
            <a:off x="2801160" y="2506320"/>
            <a:ext cx="199080" cy="353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6</a:t>
            </a:r>
            <a:endParaRPr lang="fr-FR" sz="1800" b="0" strike="noStrike" spc="-1">
              <a:latin typeface="Arial"/>
            </a:endParaRPr>
          </a:p>
        </p:txBody>
      </p:sp>
      <p:sp>
        <p:nvSpPr>
          <p:cNvPr id="234" name="CustomShape 10"/>
          <p:cNvSpPr/>
          <p:nvPr/>
        </p:nvSpPr>
        <p:spPr>
          <a:xfrm flipH="1">
            <a:off x="3203280" y="2499840"/>
            <a:ext cx="40104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7</a:t>
            </a:r>
            <a:endParaRPr lang="fr-FR" sz="1800" b="0" strike="noStrike" spc="-1">
              <a:latin typeface="Arial"/>
            </a:endParaRPr>
          </a:p>
        </p:txBody>
      </p:sp>
      <p:sp>
        <p:nvSpPr>
          <p:cNvPr id="235" name="CustomShape 11"/>
          <p:cNvSpPr/>
          <p:nvPr/>
        </p:nvSpPr>
        <p:spPr>
          <a:xfrm flipH="1">
            <a:off x="3835080" y="2508840"/>
            <a:ext cx="297720" cy="39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8</a:t>
            </a:r>
            <a:endParaRPr lang="fr-FR" sz="1800" b="0" strike="noStrike" spc="-1">
              <a:latin typeface="Arial"/>
            </a:endParaRPr>
          </a:p>
        </p:txBody>
      </p:sp>
      <p:sp>
        <p:nvSpPr>
          <p:cNvPr id="236" name="CustomShape 12"/>
          <p:cNvSpPr/>
          <p:nvPr/>
        </p:nvSpPr>
        <p:spPr>
          <a:xfrm>
            <a:off x="4338360" y="2506320"/>
            <a:ext cx="302760" cy="360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9</a:t>
            </a:r>
            <a:endParaRPr lang="fr-FR" sz="1800" b="0" strike="noStrike" spc="-1">
              <a:latin typeface="Arial"/>
            </a:endParaRPr>
          </a:p>
        </p:txBody>
      </p:sp>
      <p:sp>
        <p:nvSpPr>
          <p:cNvPr id="237" name="CustomShape 13"/>
          <p:cNvSpPr/>
          <p:nvPr/>
        </p:nvSpPr>
        <p:spPr>
          <a:xfrm>
            <a:off x="4728960" y="2511720"/>
            <a:ext cx="429480" cy="429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10</a:t>
            </a:r>
            <a:endParaRPr lang="fr-FR" sz="1800" b="0" strike="noStrike" spc="-1">
              <a:latin typeface="Arial"/>
            </a:endParaRPr>
          </a:p>
        </p:txBody>
      </p:sp>
      <p:sp>
        <p:nvSpPr>
          <p:cNvPr id="238" name="CustomShape 14"/>
          <p:cNvSpPr/>
          <p:nvPr/>
        </p:nvSpPr>
        <p:spPr>
          <a:xfrm>
            <a:off x="7182360" y="2514600"/>
            <a:ext cx="551160" cy="564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15</a:t>
            </a:r>
            <a:endParaRPr lang="fr-FR" sz="1800" b="0" strike="noStrike" spc="-1">
              <a:latin typeface="Arial"/>
            </a:endParaRPr>
          </a:p>
        </p:txBody>
      </p:sp>
      <p:sp>
        <p:nvSpPr>
          <p:cNvPr id="239" name="CustomShape 15"/>
          <p:cNvSpPr/>
          <p:nvPr/>
        </p:nvSpPr>
        <p:spPr>
          <a:xfrm>
            <a:off x="5736600" y="2514960"/>
            <a:ext cx="429480" cy="338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12</a:t>
            </a:r>
            <a:endParaRPr lang="fr-FR" sz="1800" b="0" strike="noStrike" spc="-1">
              <a:latin typeface="Arial"/>
            </a:endParaRPr>
          </a:p>
        </p:txBody>
      </p:sp>
      <p:sp>
        <p:nvSpPr>
          <p:cNvPr id="240" name="CustomShape 16"/>
          <p:cNvSpPr/>
          <p:nvPr/>
        </p:nvSpPr>
        <p:spPr>
          <a:xfrm>
            <a:off x="6187320" y="2511720"/>
            <a:ext cx="449640" cy="39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13</a:t>
            </a:r>
            <a:endParaRPr lang="fr-FR" sz="1800" b="0" strike="noStrike" spc="-1">
              <a:latin typeface="Arial"/>
            </a:endParaRPr>
          </a:p>
        </p:txBody>
      </p:sp>
      <p:sp>
        <p:nvSpPr>
          <p:cNvPr id="241" name="CustomShape 17"/>
          <p:cNvSpPr/>
          <p:nvPr/>
        </p:nvSpPr>
        <p:spPr>
          <a:xfrm flipH="1">
            <a:off x="6612120" y="2521440"/>
            <a:ext cx="537480" cy="479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14</a:t>
            </a:r>
            <a:endParaRPr lang="fr-FR" sz="1800" b="0" strike="noStrike" spc="-1">
              <a:latin typeface="Arial"/>
            </a:endParaRPr>
          </a:p>
        </p:txBody>
      </p:sp>
      <p:sp>
        <p:nvSpPr>
          <p:cNvPr id="242" name="CustomShape 18"/>
          <p:cNvSpPr/>
          <p:nvPr/>
        </p:nvSpPr>
        <p:spPr>
          <a:xfrm>
            <a:off x="5295960" y="2506320"/>
            <a:ext cx="411120" cy="494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11</a:t>
            </a:r>
            <a:endParaRPr lang="fr-FR" sz="1800" b="0" strike="noStrike" spc="-1">
              <a:latin typeface="Arial"/>
            </a:endParaRPr>
          </a:p>
        </p:txBody>
      </p:sp>
      <p:sp>
        <p:nvSpPr>
          <p:cNvPr id="243" name="CustomShape 19"/>
          <p:cNvSpPr/>
          <p:nvPr/>
        </p:nvSpPr>
        <p:spPr>
          <a:xfrm>
            <a:off x="7673760" y="2517480"/>
            <a:ext cx="381960" cy="515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latin typeface="Arial"/>
                <a:ea typeface="DejaVu Sans"/>
              </a:rPr>
              <a:t>16</a:t>
            </a:r>
            <a:endParaRPr lang="fr-FR" sz="1800" b="0" strike="noStrike" spc="-1">
              <a:latin typeface="Arial"/>
            </a:endParaRPr>
          </a:p>
        </p:txBody>
      </p:sp>
      <p:sp>
        <p:nvSpPr>
          <p:cNvPr id="244" name="CustomShape 20"/>
          <p:cNvSpPr/>
          <p:nvPr/>
        </p:nvSpPr>
        <p:spPr>
          <a:xfrm>
            <a:off x="1500840" y="1537560"/>
            <a:ext cx="360" cy="10454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45" name="CustomShape 21"/>
          <p:cNvSpPr/>
          <p:nvPr/>
        </p:nvSpPr>
        <p:spPr>
          <a:xfrm>
            <a:off x="971640" y="162000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46" name="CustomShape 22"/>
          <p:cNvSpPr/>
          <p:nvPr/>
        </p:nvSpPr>
        <p:spPr>
          <a:xfrm flipH="1">
            <a:off x="1869120" y="16023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47" name="CustomShape 23"/>
          <p:cNvSpPr/>
          <p:nvPr/>
        </p:nvSpPr>
        <p:spPr>
          <a:xfrm>
            <a:off x="2376000" y="158400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48" name="CustomShape 24"/>
          <p:cNvSpPr/>
          <p:nvPr/>
        </p:nvSpPr>
        <p:spPr>
          <a:xfrm>
            <a:off x="403200" y="161604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49" name="CustomShape 25"/>
          <p:cNvSpPr/>
          <p:nvPr/>
        </p:nvSpPr>
        <p:spPr>
          <a:xfrm>
            <a:off x="2882880" y="160992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0" name="CustomShape 26"/>
          <p:cNvSpPr/>
          <p:nvPr/>
        </p:nvSpPr>
        <p:spPr>
          <a:xfrm>
            <a:off x="3344400" y="15969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1" name="CustomShape 27"/>
          <p:cNvSpPr/>
          <p:nvPr/>
        </p:nvSpPr>
        <p:spPr>
          <a:xfrm>
            <a:off x="3989160" y="160992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2" name="CustomShape 28"/>
          <p:cNvSpPr/>
          <p:nvPr/>
        </p:nvSpPr>
        <p:spPr>
          <a:xfrm>
            <a:off x="4472280" y="15879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3" name="CustomShape 29"/>
          <p:cNvSpPr/>
          <p:nvPr/>
        </p:nvSpPr>
        <p:spPr>
          <a:xfrm>
            <a:off x="1109160" y="3129120"/>
            <a:ext cx="3477960" cy="211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CC"/>
                </a:solidFill>
                <a:latin typeface="Calibri"/>
                <a:ea typeface="DejaVu Sans"/>
              </a:rPr>
              <a:t>1-Nouveau projet</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2-Enregistrer le projet comme</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3-Exporter le rapport vers</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4-Archiver le rapport vers</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5-Désarchiver le rapport</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6-Fermer le projet du rapport</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7-Quitter</a:t>
            </a:r>
            <a:endParaRPr lang="fr-FR" sz="1600" b="0" strike="noStrike" spc="-1">
              <a:latin typeface="Arial"/>
            </a:endParaRPr>
          </a:p>
          <a:p>
            <a:pPr algn="just">
              <a:lnSpc>
                <a:spcPct val="100000"/>
              </a:lnSpc>
            </a:pPr>
            <a:r>
              <a:rPr lang="fr-FR" sz="1600" b="0" strike="noStrike" spc="-1">
                <a:solidFill>
                  <a:srgbClr val="0000CC"/>
                </a:solidFill>
                <a:latin typeface="Calibri"/>
                <a:ea typeface="DejaVu Sans"/>
              </a:rPr>
              <a:t>8-Plein écran/Réduire</a:t>
            </a:r>
            <a:endParaRPr lang="fr-FR" sz="1600" b="0" strike="noStrike" spc="-1">
              <a:latin typeface="Arial"/>
            </a:endParaRPr>
          </a:p>
          <a:p>
            <a:pPr>
              <a:lnSpc>
                <a:spcPct val="100000"/>
              </a:lnSpc>
            </a:pPr>
            <a:endParaRPr lang="fr-FR" sz="1600" b="0" strike="noStrike" spc="-1">
              <a:latin typeface="Arial"/>
            </a:endParaRPr>
          </a:p>
        </p:txBody>
      </p:sp>
      <p:sp>
        <p:nvSpPr>
          <p:cNvPr id="254" name="CustomShape 30"/>
          <p:cNvSpPr/>
          <p:nvPr/>
        </p:nvSpPr>
        <p:spPr>
          <a:xfrm>
            <a:off x="4929840" y="15969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5" name="CustomShape 31"/>
          <p:cNvSpPr/>
          <p:nvPr/>
        </p:nvSpPr>
        <p:spPr>
          <a:xfrm>
            <a:off x="5496120" y="15969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6" name="CustomShape 32"/>
          <p:cNvSpPr/>
          <p:nvPr/>
        </p:nvSpPr>
        <p:spPr>
          <a:xfrm>
            <a:off x="5952960" y="159192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7" name="CustomShape 33"/>
          <p:cNvSpPr/>
          <p:nvPr/>
        </p:nvSpPr>
        <p:spPr>
          <a:xfrm>
            <a:off x="6409800" y="158436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8" name="CustomShape 34"/>
          <p:cNvSpPr/>
          <p:nvPr/>
        </p:nvSpPr>
        <p:spPr>
          <a:xfrm>
            <a:off x="6846480" y="159192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59" name="CustomShape 35"/>
          <p:cNvSpPr/>
          <p:nvPr/>
        </p:nvSpPr>
        <p:spPr>
          <a:xfrm>
            <a:off x="7433280" y="161028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60" name="CustomShape 36"/>
          <p:cNvSpPr/>
          <p:nvPr/>
        </p:nvSpPr>
        <p:spPr>
          <a:xfrm>
            <a:off x="7907760" y="1609920"/>
            <a:ext cx="360" cy="968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261" name="CustomShape 37"/>
          <p:cNvSpPr/>
          <p:nvPr/>
        </p:nvSpPr>
        <p:spPr>
          <a:xfrm>
            <a:off x="4857840" y="3112920"/>
            <a:ext cx="4780080" cy="2023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CC"/>
                </a:solidFill>
                <a:latin typeface="Calibri"/>
                <a:ea typeface="DejaVu Sans"/>
              </a:rPr>
              <a:t>9-Ouvrir/Fermer les messages</a:t>
            </a:r>
            <a:endParaRPr lang="fr-FR" sz="1600" b="0" strike="noStrike" spc="-1">
              <a:latin typeface="Arial"/>
            </a:endParaRPr>
          </a:p>
          <a:p>
            <a:pPr>
              <a:lnSpc>
                <a:spcPct val="100000"/>
              </a:lnSpc>
            </a:pPr>
            <a:r>
              <a:rPr lang="fr-FR" sz="1600" b="0" strike="noStrike" spc="-1">
                <a:solidFill>
                  <a:srgbClr val="0000CC"/>
                </a:solidFill>
                <a:latin typeface="Calibri"/>
                <a:ea typeface="DejaVu Sans"/>
              </a:rPr>
              <a:t>10-Ouvrir/Fermer le gestionnaire de fichiers</a:t>
            </a:r>
            <a:endParaRPr lang="fr-FR" sz="1600" b="0" strike="noStrike" spc="-1">
              <a:latin typeface="Arial"/>
            </a:endParaRPr>
          </a:p>
          <a:p>
            <a:pPr>
              <a:lnSpc>
                <a:spcPct val="100000"/>
              </a:lnSpc>
            </a:pPr>
            <a:r>
              <a:rPr lang="fr-FR" sz="1600" b="0" strike="noStrike" spc="-1">
                <a:solidFill>
                  <a:srgbClr val="0000CC"/>
                </a:solidFill>
                <a:latin typeface="Calibri"/>
                <a:ea typeface="DejaVu Sans"/>
              </a:rPr>
              <a:t>11-Lancer l’analyse des données</a:t>
            </a:r>
            <a:endParaRPr lang="fr-FR" sz="1600" b="0" strike="noStrike" spc="-1">
              <a:latin typeface="Arial"/>
            </a:endParaRPr>
          </a:p>
          <a:p>
            <a:pPr>
              <a:lnSpc>
                <a:spcPct val="100000"/>
              </a:lnSpc>
            </a:pPr>
            <a:r>
              <a:rPr lang="fr-FR" sz="1600" b="1" strike="noStrike" spc="-1">
                <a:solidFill>
                  <a:srgbClr val="0000CC"/>
                </a:solidFill>
                <a:latin typeface="Calibri"/>
                <a:ea typeface="DejaVu Sans"/>
              </a:rPr>
              <a:t>12-Créer la base de données .csv</a:t>
            </a:r>
            <a:endParaRPr lang="fr-FR" sz="1600" b="0" strike="noStrike" spc="-1">
              <a:latin typeface="Arial"/>
            </a:endParaRPr>
          </a:p>
          <a:p>
            <a:pPr>
              <a:lnSpc>
                <a:spcPct val="100000"/>
              </a:lnSpc>
            </a:pPr>
            <a:r>
              <a:rPr lang="fr-FR" sz="1600" b="1" strike="noStrike" spc="-1">
                <a:solidFill>
                  <a:srgbClr val="0000CC"/>
                </a:solidFill>
                <a:latin typeface="Calibri"/>
                <a:ea typeface="DejaVu Sans"/>
              </a:rPr>
              <a:t>13-Nettoyer la base de données.csv</a:t>
            </a:r>
            <a:endParaRPr lang="fr-FR" sz="1600" b="0" strike="noStrike" spc="-1">
              <a:latin typeface="Arial"/>
            </a:endParaRPr>
          </a:p>
          <a:p>
            <a:pPr>
              <a:lnSpc>
                <a:spcPct val="100000"/>
              </a:lnSpc>
            </a:pPr>
            <a:r>
              <a:rPr lang="fr-FR" sz="1600" b="1" strike="noStrike" spc="-1">
                <a:solidFill>
                  <a:srgbClr val="0000CC"/>
                </a:solidFill>
                <a:latin typeface="Calibri"/>
                <a:ea typeface="DejaVu Sans"/>
              </a:rPr>
              <a:t>14-Ouvrir le répertoire des bases .csv</a:t>
            </a:r>
            <a:endParaRPr lang="fr-FR" sz="1600" b="0" strike="noStrike" spc="-1">
              <a:latin typeface="Arial"/>
            </a:endParaRPr>
          </a:p>
          <a:p>
            <a:pPr>
              <a:lnSpc>
                <a:spcPct val="100000"/>
              </a:lnSpc>
            </a:pPr>
            <a:r>
              <a:rPr lang="fr-FR" sz="1600" b="1" strike="noStrike" spc="-1">
                <a:solidFill>
                  <a:srgbClr val="0000CC"/>
                </a:solidFill>
                <a:latin typeface="Calibri"/>
                <a:ea typeface="DejaVu Sans"/>
              </a:rPr>
              <a:t>15-Options</a:t>
            </a:r>
            <a:endParaRPr lang="fr-FR" sz="1600" b="0" strike="noStrike" spc="-1">
              <a:latin typeface="Arial"/>
            </a:endParaRPr>
          </a:p>
          <a:p>
            <a:pPr>
              <a:lnSpc>
                <a:spcPct val="100000"/>
              </a:lnSpc>
            </a:pPr>
            <a:r>
              <a:rPr lang="fr-FR" sz="1600" b="1" strike="noStrike" spc="-1">
                <a:solidFill>
                  <a:srgbClr val="0000CC"/>
                </a:solidFill>
                <a:latin typeface="Calibri"/>
                <a:ea typeface="DejaVu Sans"/>
              </a:rPr>
              <a:t>16-Configurer l’interface</a:t>
            </a:r>
            <a:endParaRPr lang="fr-FR" sz="1600" b="0" strike="noStrike" spc="-1">
              <a:latin typeface="Arial"/>
            </a:endParaRPr>
          </a:p>
        </p:txBody>
      </p:sp>
      <p:sp>
        <p:nvSpPr>
          <p:cNvPr id="262" name="CustomShape 38"/>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263" name="CustomShape 39"/>
          <p:cNvSpPr/>
          <p:nvPr/>
        </p:nvSpPr>
        <p:spPr>
          <a:xfrm>
            <a:off x="0" y="20880"/>
            <a:ext cx="9138960" cy="480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FICHIER</a:t>
            </a:r>
            <a:endParaRPr lang="fr-FR" sz="2400" b="0" strike="noStrike" spc="-1">
              <a:latin typeface="Arial"/>
            </a:endParaRPr>
          </a:p>
        </p:txBody>
      </p:sp>
      <p:pic>
        <p:nvPicPr>
          <p:cNvPr id="264" name="Image 263"/>
          <p:cNvPicPr/>
          <p:nvPr/>
        </p:nvPicPr>
        <p:blipFill>
          <a:blip r:embed="rId2"/>
          <a:srcRect r="51178" b="87326"/>
          <a:stretch/>
        </p:blipFill>
        <p:spPr>
          <a:xfrm>
            <a:off x="-141840" y="393840"/>
            <a:ext cx="8276400" cy="12603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CustomShape 1"/>
          <p:cNvSpPr/>
          <p:nvPr/>
        </p:nvSpPr>
        <p:spPr>
          <a:xfrm>
            <a:off x="457200" y="274320"/>
            <a:ext cx="8224920" cy="65268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AUTRES ANOMALIES </a:t>
            </a:r>
            <a:endParaRPr lang="fr-FR" sz="2400" b="0" strike="noStrike" spc="-1">
              <a:latin typeface="Arial"/>
            </a:endParaRPr>
          </a:p>
          <a:p>
            <a:pPr algn="ctr">
              <a:lnSpc>
                <a:spcPct val="100000"/>
              </a:lnSpc>
            </a:pPr>
            <a:endParaRPr lang="fr-FR" sz="2400" b="0" strike="noStrike" spc="-1">
              <a:latin typeface="Arial"/>
            </a:endParaRPr>
          </a:p>
        </p:txBody>
      </p:sp>
      <p:sp>
        <p:nvSpPr>
          <p:cNvPr id="751" name="CustomShape 2"/>
          <p:cNvSpPr/>
          <p:nvPr/>
        </p:nvSpPr>
        <p:spPr>
          <a:xfrm>
            <a:off x="1089360" y="1072800"/>
            <a:ext cx="6960600" cy="500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Arial"/>
              </a:rPr>
              <a:t>●  Pas d’information sur le Budget ou sur l’Etablissement (optionnel)</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Arial"/>
              </a:rPr>
              <a:t>●  Fichiers corrompus : une partie seulement est lisible. Solution : les nettoyer à la main en respectant les balises.</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Arial"/>
              </a:rPr>
              <a:t>● Discordances entre bulletins dématérialisés et bulletins papiers.</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000000"/>
                </a:solidFill>
                <a:latin typeface="Arial"/>
                <a:ea typeface="Arial"/>
              </a:rPr>
              <a:t> </a:t>
            </a:r>
            <a:endParaRPr lang="fr-FR" sz="1800" b="0" strike="noStrike" spc="-1">
              <a:latin typeface="Arial"/>
            </a:endParaRPr>
          </a:p>
          <a:p>
            <a:pPr>
              <a:lnSpc>
                <a:spcPct val="100000"/>
              </a:lnSpc>
            </a:pPr>
            <a:r>
              <a:rPr lang="fr-FR" sz="1800" b="0" strike="noStrike" spc="-1">
                <a:solidFill>
                  <a:srgbClr val="FF0000"/>
                </a:solidFill>
                <a:latin typeface="Arial"/>
                <a:ea typeface="Arial"/>
              </a:rPr>
              <a:t>Sur la base de quelle pièce justificative le comptable a-t-il payé ?</a:t>
            </a:r>
            <a:endParaRPr lang="fr-FR" sz="1800" b="0" strike="noStrike" spc="-1">
              <a:latin typeface="Arial"/>
            </a:endParaRPr>
          </a:p>
          <a:p>
            <a:pPr>
              <a:lnSpc>
                <a:spcPct val="100000"/>
              </a:lnSpc>
            </a:pPr>
            <a:endParaRPr lang="fr-FR" sz="1800" b="0" strike="noStrike" spc="-1">
              <a:latin typeface="Arial"/>
            </a:endParaRPr>
          </a:p>
          <a:p>
            <a:pPr>
              <a:lnSpc>
                <a:spcPct val="100000"/>
              </a:lnSpc>
            </a:pPr>
            <a:r>
              <a:rPr lang="fr-FR" sz="1800" b="0" strike="noStrike" spc="-1">
                <a:solidFill>
                  <a:srgbClr val="FF0000"/>
                </a:solidFill>
                <a:latin typeface="Arial"/>
                <a:ea typeface="Arial"/>
              </a:rPr>
              <a:t>Quelles pièces justificatives ont été déposées au greffe avec les  comptes ?</a:t>
            </a:r>
            <a:endParaRPr lang="fr-FR" sz="1800" b="0" strike="noStrike" spc="-1">
              <a:latin typeface="Arial"/>
            </a:endParaRPr>
          </a:p>
          <a:p>
            <a:pPr>
              <a:lnSpc>
                <a:spcPct val="100000"/>
              </a:lnSpc>
            </a:pPr>
            <a:endParaRPr lang="fr-FR" sz="1800" b="0" strike="noStrike" spc="-1">
              <a:latin typeface="Arial"/>
            </a:endParaRPr>
          </a:p>
          <a:p>
            <a:pPr>
              <a:lnSpc>
                <a:spcPct val="100000"/>
              </a:lnSpc>
            </a:pPr>
            <a:endParaRPr lang="fr-FR" sz="1800" b="0" strike="noStrike" spc="-1">
              <a:latin typeface="Arial"/>
            </a:endParaRPr>
          </a:p>
        </p:txBody>
      </p:sp>
      <p:sp>
        <p:nvSpPr>
          <p:cNvPr id="752" name="Line 3"/>
          <p:cNvSpPr/>
          <p:nvPr/>
        </p:nvSpPr>
        <p:spPr>
          <a:xfrm>
            <a:off x="504000" y="3492000"/>
            <a:ext cx="360" cy="147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53" name="Line 4"/>
          <p:cNvSpPr/>
          <p:nvPr/>
        </p:nvSpPr>
        <p:spPr>
          <a:xfrm flipH="1">
            <a:off x="792000" y="277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54" name="Line 5"/>
          <p:cNvSpPr/>
          <p:nvPr/>
        </p:nvSpPr>
        <p:spPr>
          <a:xfrm>
            <a:off x="792000" y="2772000"/>
            <a:ext cx="360" cy="129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55" name="Line 6"/>
          <p:cNvSpPr/>
          <p:nvPr/>
        </p:nvSpPr>
        <p:spPr>
          <a:xfrm>
            <a:off x="792000" y="4068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56" name="Line 7"/>
          <p:cNvSpPr/>
          <p:nvPr/>
        </p:nvSpPr>
        <p:spPr>
          <a:xfrm>
            <a:off x="504000" y="349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57" name="Line 8"/>
          <p:cNvSpPr/>
          <p:nvPr/>
        </p:nvSpPr>
        <p:spPr>
          <a:xfrm>
            <a:off x="504000" y="4968000"/>
            <a:ext cx="468000" cy="360"/>
          </a:xfrm>
          <a:prstGeom prst="line">
            <a:avLst/>
          </a:prstGeom>
          <a:ln w="29160">
            <a:solidFill>
              <a:srgbClr val="FF0000"/>
            </a:solidFill>
            <a:round/>
            <a:tailEnd type="triangle" w="med" len="med"/>
          </a:ln>
        </p:spPr>
        <p:style>
          <a:lnRef idx="0">
            <a:scrgbClr r="0" g="0" b="0"/>
          </a:lnRef>
          <a:fillRef idx="0">
            <a:scrgbClr r="0" g="0" b="0"/>
          </a:fillRef>
          <a:effectRef idx="0">
            <a:scrgbClr r="0" g="0" b="0"/>
          </a:effectRef>
          <a:fontRef idx="minor"/>
        </p:style>
      </p:sp>
      <p:sp>
        <p:nvSpPr>
          <p:cNvPr id="758" name="CustomShape 9"/>
          <p:cNvSpPr/>
          <p:nvPr/>
        </p:nvSpPr>
        <p:spPr>
          <a:xfrm>
            <a:off x="8434440" y="6307920"/>
            <a:ext cx="176760" cy="201240"/>
          </a:xfrm>
          <a:prstGeom prst="rect">
            <a:avLst/>
          </a:prstGeom>
          <a:noFill/>
          <a:ln>
            <a:noFill/>
          </a:ln>
        </p:spPr>
        <p:style>
          <a:lnRef idx="0">
            <a:scrgbClr r="0" g="0" b="0"/>
          </a:lnRef>
          <a:fillRef idx="0">
            <a:scrgbClr r="0" g="0" b="0"/>
          </a:fillRef>
          <a:effectRef idx="0">
            <a:scrgbClr r="0" g="0" b="0"/>
          </a:effectRef>
          <a:fontRef idx="minor"/>
        </p:style>
      </p:sp>
      <p:sp>
        <p:nvSpPr>
          <p:cNvPr id="759" name="CustomShape 10"/>
          <p:cNvSpPr/>
          <p:nvPr/>
        </p:nvSpPr>
        <p:spPr>
          <a:xfrm>
            <a:off x="1540440" y="6356520"/>
            <a:ext cx="5944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
        <p:nvSpPr>
          <p:cNvPr id="760" name="CustomShape 11"/>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CF7D376-8A27-493F-99FC-78E177B48B13}" type="slidenum">
              <a:rPr lang="fr-FR" sz="900" b="0" strike="noStrike" spc="-1">
                <a:solidFill>
                  <a:srgbClr val="8B8B8B"/>
                </a:solidFill>
                <a:latin typeface="Calibri"/>
                <a:ea typeface="DejaVu Sans"/>
              </a:rPr>
              <a:t>60</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CustomShape 1"/>
          <p:cNvSpPr/>
          <p:nvPr/>
        </p:nvSpPr>
        <p:spPr>
          <a:xfrm>
            <a:off x="235080" y="1376640"/>
            <a:ext cx="8446320" cy="4942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37680">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762"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763" name="CustomShape 3"/>
          <p:cNvSpPr/>
          <p:nvPr/>
        </p:nvSpPr>
        <p:spPr>
          <a:xfrm>
            <a:off x="344160" y="116640"/>
            <a:ext cx="8686800" cy="336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L’UTILISATION DE TABLEAUX CROISES DYNAMIQUES </a:t>
            </a:r>
            <a:endParaRPr lang="fr-FR" sz="2400" b="0" strike="noStrike" spc="-1">
              <a:latin typeface="Arial"/>
            </a:endParaRPr>
          </a:p>
        </p:txBody>
      </p:sp>
      <p:pic>
        <p:nvPicPr>
          <p:cNvPr id="764" name="Picture 3"/>
          <p:cNvPicPr/>
          <p:nvPr/>
        </p:nvPicPr>
        <p:blipFill>
          <a:blip r:embed="rId2"/>
          <a:stretch/>
        </p:blipFill>
        <p:spPr>
          <a:xfrm>
            <a:off x="215640" y="447120"/>
            <a:ext cx="4731840" cy="6180840"/>
          </a:xfrm>
          <a:prstGeom prst="rect">
            <a:avLst/>
          </a:prstGeom>
          <a:ln>
            <a:noFill/>
          </a:ln>
        </p:spPr>
      </p:pic>
      <p:pic>
        <p:nvPicPr>
          <p:cNvPr id="765" name="Picture 4"/>
          <p:cNvPicPr/>
          <p:nvPr/>
        </p:nvPicPr>
        <p:blipFill>
          <a:blip r:embed="rId3"/>
          <a:stretch/>
        </p:blipFill>
        <p:spPr>
          <a:xfrm>
            <a:off x="4952880" y="462960"/>
            <a:ext cx="4078440" cy="6451920"/>
          </a:xfrm>
          <a:prstGeom prst="rect">
            <a:avLst/>
          </a:prstGeom>
          <a:ln>
            <a:noFill/>
          </a:ln>
        </p:spPr>
      </p:pic>
      <p:sp>
        <p:nvSpPr>
          <p:cNvPr id="766" name="CustomShape 4"/>
          <p:cNvSpPr/>
          <p:nvPr/>
        </p:nvSpPr>
        <p:spPr>
          <a:xfrm>
            <a:off x="1332000" y="6321600"/>
            <a:ext cx="6474600" cy="1738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latin typeface="Arial"/>
                <a:ea typeface="ヒラギノ角ゴ Pro W3"/>
              </a:rPr>
              <a:t>Métodologie et contrôle de la fonction RH des collectivités- 13 et 14 octobre 2016</a:t>
            </a:r>
            <a:endParaRPr lang="fr-FR" sz="800" b="0" strike="noStrike" spc="-1">
              <a:latin typeface="Arial"/>
            </a:endParaRPr>
          </a:p>
        </p:txBody>
      </p:sp>
      <p:sp>
        <p:nvSpPr>
          <p:cNvPr id="767" name="CustomShape 5"/>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024BF7E-5146-45BB-8DA6-0788B61567CB}" type="slidenum">
              <a:rPr lang="fr-FR" sz="900" b="0" strike="noStrike" spc="-1">
                <a:solidFill>
                  <a:srgbClr val="8B8B8B"/>
                </a:solidFill>
                <a:latin typeface="Calibri"/>
                <a:ea typeface="DejaVu Sans"/>
              </a:rPr>
              <a:t>61</a:t>
            </a:fld>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CustomShape 1"/>
          <p:cNvSpPr/>
          <p:nvPr/>
        </p:nvSpPr>
        <p:spPr>
          <a:xfrm>
            <a:off x="120960" y="1953000"/>
            <a:ext cx="8600040" cy="3775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8040">
              <a:lnSpc>
                <a:spcPct val="100000"/>
              </a:lnSpc>
            </a:pPr>
            <a:endParaRPr lang="fr-FR" sz="1800" b="0" strike="noStrike" spc="-1">
              <a:latin typeface="Arial"/>
            </a:endParaRPr>
          </a:p>
        </p:txBody>
      </p:sp>
      <p:sp>
        <p:nvSpPr>
          <p:cNvPr id="770" name="CustomShape 2"/>
          <p:cNvSpPr/>
          <p:nvPr/>
        </p:nvSpPr>
        <p:spPr>
          <a:xfrm>
            <a:off x="7883640" y="6321600"/>
            <a:ext cx="894960" cy="174240"/>
          </a:xfrm>
          <a:prstGeom prst="rect">
            <a:avLst/>
          </a:prstGeom>
          <a:noFill/>
          <a:ln>
            <a:noFill/>
          </a:ln>
        </p:spPr>
        <p:style>
          <a:lnRef idx="0">
            <a:scrgbClr r="0" g="0" b="0"/>
          </a:lnRef>
          <a:fillRef idx="0">
            <a:scrgbClr r="0" g="0" b="0"/>
          </a:fillRef>
          <a:effectRef idx="0">
            <a:scrgbClr r="0" g="0" b="0"/>
          </a:effectRef>
          <a:fontRef idx="minor"/>
        </p:style>
      </p:sp>
      <p:sp>
        <p:nvSpPr>
          <p:cNvPr id="771" name="CustomShape 3"/>
          <p:cNvSpPr/>
          <p:nvPr/>
        </p:nvSpPr>
        <p:spPr>
          <a:xfrm>
            <a:off x="200880" y="260640"/>
            <a:ext cx="8888040" cy="506276"/>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dirty="0" err="1">
                <a:solidFill>
                  <a:srgbClr val="308087"/>
                </a:solidFill>
                <a:latin typeface="Times New Roman"/>
                <a:ea typeface="ヒラギノ角ゴ Pro W3"/>
              </a:rPr>
              <a:t>générER</a:t>
            </a:r>
            <a:r>
              <a:rPr lang="fr-FR" sz="2400" b="0" strike="noStrike" cap="all" spc="-1" dirty="0">
                <a:solidFill>
                  <a:srgbClr val="308087"/>
                </a:solidFill>
                <a:latin typeface="Times New Roman"/>
                <a:ea typeface="ヒラギノ角ゴ Pro W3"/>
              </a:rPr>
              <a:t> LE rapport 	</a:t>
            </a:r>
            <a:endParaRPr lang="fr-FR" sz="2400" b="0" strike="noStrike" spc="-1" dirty="0">
              <a:latin typeface="Arial"/>
            </a:endParaRPr>
          </a:p>
        </p:txBody>
      </p:sp>
      <p:sp>
        <p:nvSpPr>
          <p:cNvPr id="772" name="CustomShape 4"/>
          <p:cNvSpPr/>
          <p:nvPr/>
        </p:nvSpPr>
        <p:spPr>
          <a:xfrm>
            <a:off x="536760" y="1052640"/>
            <a:ext cx="7986600" cy="4646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2400" b="1" strike="noStrike" spc="-1" dirty="0">
              <a:solidFill>
                <a:srgbClr val="0070C0"/>
              </a:solidFill>
              <a:latin typeface="Times New Roman"/>
              <a:ea typeface="ヒラギノ角ゴ Pro W3"/>
            </a:endParaRPr>
          </a:p>
          <a:p>
            <a:pPr>
              <a:lnSpc>
                <a:spcPct val="100000"/>
              </a:lnSpc>
            </a:pPr>
            <a:r>
              <a:rPr lang="fr-FR" sz="1600" b="1" spc="-1" dirty="0">
                <a:solidFill>
                  <a:srgbClr val="0070C0"/>
                </a:solidFill>
                <a:latin typeface="Times New Roman"/>
                <a:ea typeface="ヒラギノ角ゴ Pro W3"/>
              </a:rPr>
              <a:t>Par défaut la génération du rapport est automatique.</a:t>
            </a:r>
          </a:p>
          <a:p>
            <a:pPr>
              <a:lnSpc>
                <a:spcPct val="100000"/>
              </a:lnSpc>
            </a:pPr>
            <a:endParaRPr lang="fr-FR" sz="2400" b="1" strike="noStrike" spc="-1" dirty="0">
              <a:solidFill>
                <a:srgbClr val="0070C0"/>
              </a:solidFill>
              <a:latin typeface="Times New Roman"/>
              <a:ea typeface="ヒラギノ角ゴ Pro W3"/>
            </a:endParaRPr>
          </a:p>
          <a:p>
            <a:pPr>
              <a:lnSpc>
                <a:spcPct val="100000"/>
              </a:lnSpc>
            </a:pPr>
            <a:r>
              <a:rPr lang="fr-FR" sz="1600" b="1" strike="noStrike" spc="-1" dirty="0">
                <a:solidFill>
                  <a:schemeClr val="tx1">
                    <a:lumMod val="95000"/>
                    <a:lumOff val="5000"/>
                  </a:schemeClr>
                </a:solidFill>
                <a:latin typeface="Times New Roman"/>
                <a:ea typeface="ヒラギノ角ゴ Pro W3"/>
              </a:rPr>
              <a:t>Ce comportement peut être désactivé en décochant la case </a:t>
            </a:r>
            <a:r>
              <a:rPr lang="fr-FR" sz="1600" b="1" strike="noStrike" spc="-1" dirty="0">
                <a:solidFill>
                  <a:schemeClr val="accent1">
                    <a:lumMod val="75000"/>
                  </a:schemeClr>
                </a:solidFill>
                <a:latin typeface="Times New Roman"/>
                <a:ea typeface="ヒラギノ角ゴ Pro W3"/>
              </a:rPr>
              <a:t>Enchaîner extraction et analyse </a:t>
            </a:r>
            <a:r>
              <a:rPr lang="fr-FR" sz="1600" b="1" strike="noStrike" spc="-1" dirty="0">
                <a:solidFill>
                  <a:schemeClr val="tx1">
                    <a:lumMod val="95000"/>
                    <a:lumOff val="5000"/>
                  </a:schemeClr>
                </a:solidFill>
                <a:latin typeface="Times New Roman"/>
                <a:ea typeface="ヒラギノ角ゴ Pro W3"/>
              </a:rPr>
              <a:t>de l’onglet </a:t>
            </a:r>
            <a:r>
              <a:rPr lang="fr-FR" sz="1600" b="1" strike="noStrike" spc="-1" dirty="0">
                <a:solidFill>
                  <a:schemeClr val="accent1">
                    <a:lumMod val="75000"/>
                  </a:schemeClr>
                </a:solidFill>
                <a:latin typeface="Times New Roman"/>
                <a:ea typeface="ヒラギノ角ゴ Pro W3"/>
              </a:rPr>
              <a:t>Traitement</a:t>
            </a:r>
          </a:p>
          <a:p>
            <a:pPr>
              <a:lnSpc>
                <a:spcPct val="100000"/>
              </a:lnSpc>
            </a:pPr>
            <a:endParaRPr lang="fr-FR" sz="2400" b="1" spc="-1" dirty="0">
              <a:solidFill>
                <a:srgbClr val="0070C0"/>
              </a:solidFill>
              <a:latin typeface="Times New Roman"/>
              <a:ea typeface="ヒラギノ角ゴ Pro W3"/>
            </a:endParaRPr>
          </a:p>
          <a:p>
            <a:pPr>
              <a:lnSpc>
                <a:spcPct val="100000"/>
              </a:lnSpc>
            </a:pPr>
            <a:endParaRPr lang="fr-FR" sz="2400" b="1" strike="noStrike" spc="-1" dirty="0">
              <a:solidFill>
                <a:srgbClr val="0070C0"/>
              </a:solidFill>
              <a:latin typeface="Times New Roman"/>
              <a:ea typeface="ヒラギノ角ゴ Pro W3"/>
            </a:endParaRPr>
          </a:p>
          <a:p>
            <a:pPr>
              <a:lnSpc>
                <a:spcPct val="100000"/>
              </a:lnSpc>
            </a:pPr>
            <a:endParaRPr lang="fr-FR" sz="2400" b="1" spc="-1" dirty="0">
              <a:solidFill>
                <a:srgbClr val="0070C0"/>
              </a:solidFill>
              <a:latin typeface="Times New Roman"/>
              <a:ea typeface="ヒラギノ角ゴ Pro W3"/>
            </a:endParaRPr>
          </a:p>
          <a:p>
            <a:pPr>
              <a:lnSpc>
                <a:spcPct val="100000"/>
              </a:lnSpc>
            </a:pPr>
            <a:endParaRPr lang="fr-FR" sz="2400" b="1" strike="noStrike" spc="-1" dirty="0">
              <a:solidFill>
                <a:srgbClr val="0070C0"/>
              </a:solidFill>
              <a:latin typeface="Times New Roman"/>
              <a:ea typeface="ヒラギノ角ゴ Pro W3"/>
            </a:endParaRPr>
          </a:p>
          <a:p>
            <a:pPr>
              <a:lnSpc>
                <a:spcPct val="100000"/>
              </a:lnSpc>
            </a:pPr>
            <a:r>
              <a:rPr lang="fr-FR" sz="1600" b="1" spc="-1" dirty="0">
                <a:solidFill>
                  <a:srgbClr val="0070C0"/>
                </a:solidFill>
                <a:latin typeface="Times New Roman"/>
                <a:ea typeface="ヒラギノ角ゴ Pro W3"/>
              </a:rPr>
              <a:t>Dans ce cas, la génération du rapport peut être lancée en cliquant </a:t>
            </a:r>
            <a:r>
              <a:rPr lang="fr-FR" sz="1600" b="1" strike="noStrike" spc="-1" dirty="0">
                <a:solidFill>
                  <a:srgbClr val="0070C0"/>
                </a:solidFill>
                <a:latin typeface="Times New Roman"/>
                <a:ea typeface="ヒラギノ角ゴ Pro W3"/>
              </a:rPr>
              <a:t>sur l’icône A bleue </a:t>
            </a:r>
            <a:endParaRPr lang="fr-FR" sz="1600" b="0" strike="noStrike" spc="-1" dirty="0">
              <a:latin typeface="Arial"/>
            </a:endParaRPr>
          </a:p>
        </p:txBody>
      </p:sp>
      <p:sp>
        <p:nvSpPr>
          <p:cNvPr id="774"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208338D-AB34-4C82-BC5F-F4FE66136CCA}" type="slidenum">
              <a:rPr lang="fr-FR" sz="900" b="0" strike="noStrike" spc="-1">
                <a:solidFill>
                  <a:srgbClr val="8B8B8B"/>
                </a:solidFill>
                <a:latin typeface="Calibri"/>
                <a:ea typeface="DejaVu Sans"/>
              </a:rPr>
              <a:t>62</a:t>
            </a:fld>
            <a:endParaRPr lang="fr-FR" sz="900" b="0" strike="noStrike" spc="-1">
              <a:latin typeface="Arial"/>
            </a:endParaRPr>
          </a:p>
        </p:txBody>
      </p:sp>
      <p:sp>
        <p:nvSpPr>
          <p:cNvPr id="775" name="CustomShape 7"/>
          <p:cNvSpPr/>
          <p:nvPr/>
        </p:nvSpPr>
        <p:spPr>
          <a:xfrm>
            <a:off x="1540440" y="6536520"/>
            <a:ext cx="5944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pic>
        <p:nvPicPr>
          <p:cNvPr id="7" name="Image 6">
            <a:extLst>
              <a:ext uri="{FF2B5EF4-FFF2-40B4-BE49-F238E27FC236}">
                <a16:creationId xmlns:a16="http://schemas.microsoft.com/office/drawing/2014/main" id="{B15B81EE-4B66-4D8D-9252-BBB6A5516704}"/>
              </a:ext>
            </a:extLst>
          </p:cNvPr>
          <p:cNvPicPr>
            <a:picLocks noChangeAspect="1"/>
          </p:cNvPicPr>
          <p:nvPr/>
        </p:nvPicPr>
        <p:blipFill rotWithShape="1">
          <a:blip r:embed="rId2"/>
          <a:srcRect t="27054" b="24376"/>
          <a:stretch/>
        </p:blipFill>
        <p:spPr>
          <a:xfrm>
            <a:off x="2796510" y="5077893"/>
            <a:ext cx="3467100" cy="828103"/>
          </a:xfrm>
          <a:prstGeom prst="rect">
            <a:avLst/>
          </a:prstGeom>
        </p:spPr>
      </p:pic>
      <p:pic>
        <p:nvPicPr>
          <p:cNvPr id="3" name="Image 2">
            <a:extLst>
              <a:ext uri="{FF2B5EF4-FFF2-40B4-BE49-F238E27FC236}">
                <a16:creationId xmlns:a16="http://schemas.microsoft.com/office/drawing/2014/main" id="{04FBF2F8-C88F-48C1-9996-156684C55AC6}"/>
              </a:ext>
            </a:extLst>
          </p:cNvPr>
          <p:cNvPicPr>
            <a:picLocks noChangeAspect="1"/>
          </p:cNvPicPr>
          <p:nvPr/>
        </p:nvPicPr>
        <p:blipFill>
          <a:blip r:embed="rId3"/>
          <a:stretch>
            <a:fillRect/>
          </a:stretch>
        </p:blipFill>
        <p:spPr>
          <a:xfrm>
            <a:off x="2389866" y="2716156"/>
            <a:ext cx="6746934" cy="828102"/>
          </a:xfrm>
          <a:prstGeom prst="rect">
            <a:avLst/>
          </a:prstGeom>
        </p:spPr>
      </p:pic>
      <p:sp>
        <p:nvSpPr>
          <p:cNvPr id="773" name="CustomShape 5"/>
          <p:cNvSpPr/>
          <p:nvPr/>
        </p:nvSpPr>
        <p:spPr>
          <a:xfrm>
            <a:off x="3008671" y="4307414"/>
            <a:ext cx="1132676" cy="925314"/>
          </a:xfrm>
          <a:custGeom>
            <a:avLst/>
            <a:gdLst/>
            <a:ahLst/>
            <a:cxnLst/>
            <a:rect l="l" t="t" r="r" b="b"/>
            <a:pathLst>
              <a:path w="21600" h="21600">
                <a:moveTo>
                  <a:pt x="0" y="0"/>
                </a:moveTo>
                <a:lnTo>
                  <a:pt x="21600" y="21600"/>
                </a:lnTo>
              </a:path>
            </a:pathLst>
          </a:custGeom>
          <a:noFill/>
          <a:ln w="10080">
            <a:solidFill>
              <a:srgbClr val="2C7F86"/>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CustomShape 1"/>
          <p:cNvSpPr/>
          <p:nvPr/>
        </p:nvSpPr>
        <p:spPr>
          <a:xfrm>
            <a:off x="120960" y="1953000"/>
            <a:ext cx="8600040" cy="3775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8040">
              <a:lnSpc>
                <a:spcPct val="100000"/>
              </a:lnSpc>
            </a:pPr>
            <a:endParaRPr lang="fr-FR" sz="1800" b="0" strike="noStrike" spc="-1">
              <a:latin typeface="Arial"/>
            </a:endParaRPr>
          </a:p>
        </p:txBody>
      </p:sp>
      <p:sp>
        <p:nvSpPr>
          <p:cNvPr id="785" name="CustomShape 2"/>
          <p:cNvSpPr/>
          <p:nvPr/>
        </p:nvSpPr>
        <p:spPr>
          <a:xfrm>
            <a:off x="1332000" y="6321600"/>
            <a:ext cx="6474960" cy="174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latin typeface="Arial"/>
                <a:ea typeface="ヒラギノ角ゴ Pro W3"/>
              </a:rPr>
              <a:t>Métodologie et contrôle de la fonction RH des collectivités- 13 et 14 octobre 2016</a:t>
            </a:r>
            <a:endParaRPr lang="fr-FR" sz="800" b="0" strike="noStrike" spc="-1">
              <a:latin typeface="Arial"/>
            </a:endParaRPr>
          </a:p>
        </p:txBody>
      </p:sp>
      <p:sp>
        <p:nvSpPr>
          <p:cNvPr id="786" name="CustomShape 3"/>
          <p:cNvSpPr/>
          <p:nvPr/>
        </p:nvSpPr>
        <p:spPr>
          <a:xfrm>
            <a:off x="7883640" y="6321600"/>
            <a:ext cx="894960" cy="174240"/>
          </a:xfrm>
          <a:prstGeom prst="rect">
            <a:avLst/>
          </a:prstGeom>
          <a:noFill/>
          <a:ln>
            <a:noFill/>
          </a:ln>
        </p:spPr>
        <p:style>
          <a:lnRef idx="0">
            <a:scrgbClr r="0" g="0" b="0"/>
          </a:lnRef>
          <a:fillRef idx="0">
            <a:scrgbClr r="0" g="0" b="0"/>
          </a:fillRef>
          <a:effectRef idx="0">
            <a:scrgbClr r="0" g="0" b="0"/>
          </a:effectRef>
          <a:fontRef idx="minor"/>
        </p:style>
      </p:sp>
      <p:sp>
        <p:nvSpPr>
          <p:cNvPr id="787" name="CustomShape 4"/>
          <p:cNvSpPr/>
          <p:nvPr/>
        </p:nvSpPr>
        <p:spPr>
          <a:xfrm>
            <a:off x="199080" y="332640"/>
            <a:ext cx="8580240" cy="642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latin typeface="Arial"/>
            </a:endParaRPr>
          </a:p>
          <a:p>
            <a:pPr algn="ctr">
              <a:lnSpc>
                <a:spcPct val="100000"/>
              </a:lnSpc>
            </a:pPr>
            <a:r>
              <a:rPr lang="fr-FR" sz="2400" b="0" strike="noStrike" cap="all" spc="-1">
                <a:solidFill>
                  <a:srgbClr val="308087"/>
                </a:solidFill>
                <a:latin typeface="Times New Roman"/>
                <a:ea typeface="ヒラギノ角ゴ Pro W3"/>
              </a:rPr>
              <a:t>générer le RAPPORT</a:t>
            </a:r>
            <a:endParaRPr lang="fr-FR" sz="2400" b="0" strike="noStrike" spc="-1">
              <a:latin typeface="Arial"/>
            </a:endParaRPr>
          </a:p>
          <a:p>
            <a:pPr algn="ctr">
              <a:lnSpc>
                <a:spcPct val="100000"/>
              </a:lnSpc>
            </a:pPr>
            <a:endParaRPr lang="fr-FR" sz="2400" b="0" strike="noStrike" spc="-1">
              <a:latin typeface="Arial"/>
            </a:endParaRPr>
          </a:p>
        </p:txBody>
      </p:sp>
      <p:sp>
        <p:nvSpPr>
          <p:cNvPr id="788" name="CustomShape 5"/>
          <p:cNvSpPr/>
          <p:nvPr/>
        </p:nvSpPr>
        <p:spPr>
          <a:xfrm>
            <a:off x="611640" y="1052640"/>
            <a:ext cx="7986600" cy="4646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400" b="1" strike="noStrike" spc="-1">
                <a:solidFill>
                  <a:srgbClr val="000000"/>
                </a:solidFill>
                <a:latin typeface="Times New Roman"/>
                <a:ea typeface="ヒラギノ角ゴ Pro W3"/>
              </a:rPr>
              <a:t>Le rapport Altaïr est créé aux formats .pdf, .docx ou .odt</a:t>
            </a:r>
            <a:endParaRPr lang="fr-FR" sz="1400" b="0" strike="noStrike" spc="-1">
              <a:latin typeface="Arial"/>
            </a:endParaRPr>
          </a:p>
          <a:p>
            <a:pPr>
              <a:lnSpc>
                <a:spcPct val="100000"/>
              </a:lnSpc>
            </a:pPr>
            <a:endParaRPr lang="fr-FR" sz="1400" b="0" strike="noStrike" spc="-1">
              <a:latin typeface="Arial"/>
            </a:endParaRPr>
          </a:p>
        </p:txBody>
      </p:sp>
      <p:sp>
        <p:nvSpPr>
          <p:cNvPr id="789" name="CustomShape 6"/>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762C188-C724-4084-86A2-ADC78FF230ED}" type="slidenum">
              <a:rPr lang="fr-FR" sz="900" b="0" strike="noStrike" spc="-1">
                <a:solidFill>
                  <a:srgbClr val="8B8B8B"/>
                </a:solidFill>
                <a:latin typeface="Calibri"/>
                <a:ea typeface="DejaVu Sans"/>
              </a:rPr>
              <a:t>63</a:t>
            </a:fld>
            <a:endParaRPr lang="fr-FR" sz="900" b="0" strike="noStrike" spc="-1">
              <a:latin typeface="Arial"/>
            </a:endParaRPr>
          </a:p>
        </p:txBody>
      </p:sp>
      <p:sp>
        <p:nvSpPr>
          <p:cNvPr id="790" name="CustomShape 7"/>
          <p:cNvSpPr/>
          <p:nvPr/>
        </p:nvSpPr>
        <p:spPr>
          <a:xfrm>
            <a:off x="3029040" y="6356520"/>
            <a:ext cx="3082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 –  7-8-9 mars 2017</a:t>
            </a:r>
            <a:endParaRPr lang="fr-FR" sz="900" b="0" strike="noStrike" spc="-1">
              <a:latin typeface="Arial"/>
            </a:endParaRPr>
          </a:p>
        </p:txBody>
      </p:sp>
      <p:pic>
        <p:nvPicPr>
          <p:cNvPr id="791" name="Image 1"/>
          <p:cNvPicPr/>
          <p:nvPr/>
        </p:nvPicPr>
        <p:blipFill>
          <a:blip r:embed="rId2"/>
          <a:stretch/>
        </p:blipFill>
        <p:spPr>
          <a:xfrm>
            <a:off x="2044440" y="1319400"/>
            <a:ext cx="6632280" cy="55350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2" name="Espace réservé du contenu 3"/>
          <p:cNvPicPr/>
          <p:nvPr/>
        </p:nvPicPr>
        <p:blipFill>
          <a:blip r:embed="rId2"/>
          <a:srcRect l="3095" t="3602" r="3731"/>
          <a:stretch/>
        </p:blipFill>
        <p:spPr>
          <a:xfrm>
            <a:off x="433800" y="1268640"/>
            <a:ext cx="8403480" cy="4888440"/>
          </a:xfrm>
          <a:prstGeom prst="rect">
            <a:avLst/>
          </a:prstGeom>
          <a:ln>
            <a:noFill/>
          </a:ln>
        </p:spPr>
      </p:pic>
      <p:sp>
        <p:nvSpPr>
          <p:cNvPr id="793" name="CustomShape 1"/>
          <p:cNvSpPr/>
          <p:nvPr/>
        </p:nvSpPr>
        <p:spPr>
          <a:xfrm>
            <a:off x="771120" y="5445360"/>
            <a:ext cx="1506960" cy="42696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94" name="CustomShape 2"/>
          <p:cNvSpPr/>
          <p:nvPr/>
        </p:nvSpPr>
        <p:spPr>
          <a:xfrm flipV="1">
            <a:off x="2283480" y="-1248480"/>
            <a:ext cx="2859480" cy="2227320"/>
          </a:xfrm>
          <a:custGeom>
            <a:avLst/>
            <a:gdLst/>
            <a:ahLst/>
            <a:cxnLst/>
            <a:rect l="l" t="t" r="r" b="b"/>
            <a:pathLst>
              <a:path w="21600" h="21600">
                <a:moveTo>
                  <a:pt x="0" y="0"/>
                </a:moveTo>
                <a:lnTo>
                  <a:pt x="21600" y="21600"/>
                </a:lnTo>
              </a:path>
            </a:pathLst>
          </a:custGeom>
          <a:noFill/>
          <a:ln w="2556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795" name="CustomShape 3"/>
          <p:cNvSpPr/>
          <p:nvPr/>
        </p:nvSpPr>
        <p:spPr>
          <a:xfrm>
            <a:off x="7883640" y="6321600"/>
            <a:ext cx="894960" cy="174240"/>
          </a:xfrm>
          <a:prstGeom prst="rect">
            <a:avLst/>
          </a:prstGeom>
          <a:noFill/>
          <a:ln>
            <a:noFill/>
          </a:ln>
        </p:spPr>
        <p:style>
          <a:lnRef idx="0">
            <a:scrgbClr r="0" g="0" b="0"/>
          </a:lnRef>
          <a:fillRef idx="0">
            <a:scrgbClr r="0" g="0" b="0"/>
          </a:fillRef>
          <a:effectRef idx="0">
            <a:scrgbClr r="0" g="0" b="0"/>
          </a:effectRef>
          <a:fontRef idx="minor"/>
        </p:style>
      </p:sp>
      <p:sp>
        <p:nvSpPr>
          <p:cNvPr id="796" name="CustomShape 4"/>
          <p:cNvSpPr/>
          <p:nvPr/>
        </p:nvSpPr>
        <p:spPr>
          <a:xfrm>
            <a:off x="602280" y="332640"/>
            <a:ext cx="8059680" cy="606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RAPPORT D’ANALYSE DES DONNéES</a:t>
            </a:r>
            <a:endParaRPr lang="fr-FR" sz="2400" b="0" strike="noStrike" spc="-1">
              <a:latin typeface="Arial"/>
            </a:endParaRPr>
          </a:p>
        </p:txBody>
      </p:sp>
      <p:sp>
        <p:nvSpPr>
          <p:cNvPr id="797" name="CustomShape 5"/>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5DFD027-D1FF-41F1-89CB-91547AAFB2C6}" type="slidenum">
              <a:rPr lang="fr-FR" sz="900" b="0" strike="noStrike" spc="-1">
                <a:solidFill>
                  <a:srgbClr val="8B8B8B"/>
                </a:solidFill>
                <a:latin typeface="Calibri"/>
                <a:ea typeface="DejaVu Sans"/>
              </a:rPr>
              <a:t>64</a:t>
            </a:fld>
            <a:endParaRPr lang="fr-FR" sz="900" b="0" strike="noStrike" spc="-1">
              <a:latin typeface="Arial"/>
            </a:endParaRPr>
          </a:p>
        </p:txBody>
      </p:sp>
      <p:sp>
        <p:nvSpPr>
          <p:cNvPr id="798" name="CustomShape 6"/>
          <p:cNvSpPr/>
          <p:nvPr/>
        </p:nvSpPr>
        <p:spPr>
          <a:xfrm>
            <a:off x="1540440" y="6464520"/>
            <a:ext cx="5944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9" name="Espace réservé du contenu 3"/>
          <p:cNvPicPr/>
          <p:nvPr/>
        </p:nvPicPr>
        <p:blipFill>
          <a:blip r:embed="rId2"/>
          <a:srcRect l="2805" t="3744" r="2013"/>
          <a:stretch/>
        </p:blipFill>
        <p:spPr>
          <a:xfrm>
            <a:off x="412560" y="1321200"/>
            <a:ext cx="8627760" cy="4905720"/>
          </a:xfrm>
          <a:prstGeom prst="rect">
            <a:avLst/>
          </a:prstGeom>
          <a:ln>
            <a:noFill/>
          </a:ln>
        </p:spPr>
      </p:pic>
      <p:sp>
        <p:nvSpPr>
          <p:cNvPr id="800" name="CustomShape 1"/>
          <p:cNvSpPr/>
          <p:nvPr/>
        </p:nvSpPr>
        <p:spPr>
          <a:xfrm flipV="1">
            <a:off x="3348000" y="2100240"/>
            <a:ext cx="2299320" cy="246960"/>
          </a:xfrm>
          <a:custGeom>
            <a:avLst/>
            <a:gdLst/>
            <a:ahLst/>
            <a:cxnLst/>
            <a:rect l="l" t="t" r="r" b="b"/>
            <a:pathLst>
              <a:path w="21600" h="21600">
                <a:moveTo>
                  <a:pt x="0" y="0"/>
                </a:moveTo>
                <a:lnTo>
                  <a:pt x="21600" y="21600"/>
                </a:lnTo>
              </a:path>
            </a:pathLst>
          </a:custGeom>
          <a:noFill/>
          <a:ln w="2556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801" name="CustomShape 2"/>
          <p:cNvSpPr/>
          <p:nvPr/>
        </p:nvSpPr>
        <p:spPr>
          <a:xfrm flipV="1">
            <a:off x="3348000" y="2478240"/>
            <a:ext cx="282960" cy="120960"/>
          </a:xfrm>
          <a:custGeom>
            <a:avLst/>
            <a:gdLst/>
            <a:ahLst/>
            <a:cxnLst/>
            <a:rect l="l" t="t" r="r" b="b"/>
            <a:pathLst>
              <a:path w="21600" h="21600">
                <a:moveTo>
                  <a:pt x="0" y="0"/>
                </a:moveTo>
                <a:lnTo>
                  <a:pt x="21600" y="21600"/>
                </a:lnTo>
              </a:path>
            </a:pathLst>
          </a:custGeom>
          <a:noFill/>
          <a:ln w="2556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802" name="CustomShape 3"/>
          <p:cNvSpPr/>
          <p:nvPr/>
        </p:nvSpPr>
        <p:spPr>
          <a:xfrm>
            <a:off x="7883640" y="6321600"/>
            <a:ext cx="894960" cy="174240"/>
          </a:xfrm>
          <a:prstGeom prst="rect">
            <a:avLst/>
          </a:prstGeom>
          <a:noFill/>
          <a:ln>
            <a:noFill/>
          </a:ln>
        </p:spPr>
        <p:style>
          <a:lnRef idx="0">
            <a:scrgbClr r="0" g="0" b="0"/>
          </a:lnRef>
          <a:fillRef idx="0">
            <a:scrgbClr r="0" g="0" b="0"/>
          </a:fillRef>
          <a:effectRef idx="0">
            <a:scrgbClr r="0" g="0" b="0"/>
          </a:effectRef>
          <a:fontRef idx="minor"/>
        </p:style>
      </p:sp>
      <p:sp>
        <p:nvSpPr>
          <p:cNvPr id="803" name="CustomShape 4"/>
          <p:cNvSpPr/>
          <p:nvPr/>
        </p:nvSpPr>
        <p:spPr>
          <a:xfrm>
            <a:off x="608760" y="303840"/>
            <a:ext cx="8059680" cy="606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Les Tests statutaires et réglementaires</a:t>
            </a:r>
            <a:endParaRPr lang="fr-FR" sz="2400" b="0" strike="noStrike" spc="-1">
              <a:latin typeface="Arial"/>
            </a:endParaRPr>
          </a:p>
        </p:txBody>
      </p:sp>
      <p:sp>
        <p:nvSpPr>
          <p:cNvPr id="804" name="CustomShape 5"/>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FB09286-BF58-4B52-A299-0419E462C1F9}" type="slidenum">
              <a:rPr lang="fr-FR" sz="900" b="0" strike="noStrike" spc="-1">
                <a:solidFill>
                  <a:srgbClr val="8B8B8B"/>
                </a:solidFill>
                <a:latin typeface="Calibri"/>
                <a:ea typeface="DejaVu Sans"/>
              </a:rPr>
              <a:t>65</a:t>
            </a:fld>
            <a:endParaRPr lang="fr-FR" sz="900" b="0" strike="noStrike" spc="-1">
              <a:latin typeface="Arial"/>
            </a:endParaRPr>
          </a:p>
        </p:txBody>
      </p:sp>
      <p:sp>
        <p:nvSpPr>
          <p:cNvPr id="805" name="CustomShape 6"/>
          <p:cNvSpPr/>
          <p:nvPr/>
        </p:nvSpPr>
        <p:spPr>
          <a:xfrm>
            <a:off x="1540440" y="6500520"/>
            <a:ext cx="594468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ustomShape 1"/>
          <p:cNvSpPr/>
          <p:nvPr/>
        </p:nvSpPr>
        <p:spPr>
          <a:xfrm>
            <a:off x="120960" y="1953000"/>
            <a:ext cx="8599680" cy="3774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latin typeface="Arial"/>
            </a:endParaRPr>
          </a:p>
          <a:p>
            <a:pPr marL="343080" indent="-337680">
              <a:lnSpc>
                <a:spcPct val="100000"/>
              </a:lnSpc>
            </a:pPr>
            <a:endParaRPr lang="fr-FR" sz="1800" b="0" strike="noStrike" spc="-1">
              <a:latin typeface="Arial"/>
            </a:endParaRPr>
          </a:p>
        </p:txBody>
      </p:sp>
      <p:sp>
        <p:nvSpPr>
          <p:cNvPr id="266" name="CustomShape 2"/>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67" name="CustomShape 3"/>
          <p:cNvSpPr/>
          <p:nvPr/>
        </p:nvSpPr>
        <p:spPr>
          <a:xfrm>
            <a:off x="288000" y="188640"/>
            <a:ext cx="870912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éDITER</a:t>
            </a:r>
            <a:endParaRPr lang="fr-FR" sz="2400" b="0" strike="noStrike" spc="-1">
              <a:latin typeface="Arial"/>
            </a:endParaRPr>
          </a:p>
        </p:txBody>
      </p:sp>
      <p:sp>
        <p:nvSpPr>
          <p:cNvPr id="268" name="CustomShape 4"/>
          <p:cNvSpPr/>
          <p:nvPr/>
        </p:nvSpPr>
        <p:spPr>
          <a:xfrm>
            <a:off x="214560" y="3475800"/>
            <a:ext cx="8551080" cy="250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dirty="0">
                <a:solidFill>
                  <a:srgbClr val="0000CC"/>
                </a:solid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Ouvrir l’application en plein écran ou en réduction</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Ouvrir et fermer les messages </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Ouvrir et fermer le gestionnaire de fichiers</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Ouvrir et fermer le gestionnaire du projet de rapport (ou « tableau de bord »)</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Effacer le log</a:t>
            </a:r>
            <a:endParaRPr lang="fr-FR" sz="1800" b="0" strike="noStrike" spc="-1" dirty="0">
              <a:latin typeface="Arial"/>
            </a:endParaRPr>
          </a:p>
          <a:p>
            <a:pPr marL="743040" lvl="1" indent="-282240" algn="just">
              <a:lnSpc>
                <a:spcPct val="100000"/>
              </a:lnSpc>
              <a:buClr>
                <a:srgbClr val="000000"/>
              </a:buClr>
              <a:buFont typeface="StarSymbol"/>
              <a:buChar char="-"/>
            </a:pPr>
            <a:r>
              <a:rPr lang="fr-FR" sz="1800" b="0" strike="noStrike" spc="-1" dirty="0">
                <a:solidFill>
                  <a:srgbClr val="000000"/>
                </a:solidFill>
                <a:latin typeface="Calibri"/>
                <a:ea typeface="DejaVu Sans"/>
              </a:rPr>
              <a:t>Extraire des bulletins de paye</a:t>
            </a:r>
            <a:endParaRPr lang="fr-FR" sz="1800" b="0" strike="noStrike" spc="-1" dirty="0">
              <a:latin typeface="Arial"/>
            </a:endParaRPr>
          </a:p>
        </p:txBody>
      </p:sp>
      <p:sp>
        <p:nvSpPr>
          <p:cNvPr id="269" name="CustomShape 5"/>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BF83C38-200B-449E-A66A-62B31A0AF6F2}" type="slidenum">
              <a:rPr lang="fr-FR" sz="900" b="0" strike="noStrike" spc="-1">
                <a:solidFill>
                  <a:srgbClr val="8B8B8B"/>
                </a:solidFill>
                <a:latin typeface="Calibri"/>
                <a:ea typeface="DejaVu Sans"/>
              </a:rPr>
              <a:t>7</a:t>
            </a:fld>
            <a:endParaRPr lang="fr-FR" sz="900" b="0" strike="noStrike" spc="-1">
              <a:latin typeface="Arial"/>
            </a:endParaRPr>
          </a:p>
        </p:txBody>
      </p:sp>
      <p:sp>
        <p:nvSpPr>
          <p:cNvPr id="271" name="CustomShape 6"/>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pic>
        <p:nvPicPr>
          <p:cNvPr id="3" name="Image 2">
            <a:extLst>
              <a:ext uri="{FF2B5EF4-FFF2-40B4-BE49-F238E27FC236}">
                <a16:creationId xmlns:a16="http://schemas.microsoft.com/office/drawing/2014/main" id="{EB9B70F7-9F8E-4B13-BACD-D2BDAF030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350" y="1185522"/>
            <a:ext cx="3035456" cy="1593932"/>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73" name="CustomShape 2"/>
          <p:cNvSpPr/>
          <p:nvPr/>
        </p:nvSpPr>
        <p:spPr>
          <a:xfrm>
            <a:off x="8640" y="113040"/>
            <a:ext cx="9131760" cy="5320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LANCER</a:t>
            </a:r>
            <a:endParaRPr lang="fr-FR" sz="2400" b="0" strike="noStrike" spc="-1">
              <a:latin typeface="Arial"/>
            </a:endParaRPr>
          </a:p>
        </p:txBody>
      </p:sp>
      <p:sp>
        <p:nvSpPr>
          <p:cNvPr id="274" name="CustomShape 3"/>
          <p:cNvSpPr/>
          <p:nvPr/>
        </p:nvSpPr>
        <p:spPr>
          <a:xfrm>
            <a:off x="214200" y="3548520"/>
            <a:ext cx="8711640" cy="145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latin typeface="Calibri"/>
                <a:ea typeface="DejaVu Sans"/>
              </a:rPr>
              <a:t>Le menu « Lancer » permet de : </a:t>
            </a:r>
            <a:endParaRPr lang="fr-FR" sz="1800" b="0" strike="noStrike" spc="-1">
              <a:latin typeface="Arial"/>
            </a:endParaRPr>
          </a:p>
          <a:p>
            <a:pPr marL="914400" lvl="2" indent="-280800">
              <a:lnSpc>
                <a:spcPct val="100000"/>
              </a:lnSpc>
              <a:buClr>
                <a:srgbClr val="000000"/>
              </a:buClr>
              <a:buFont typeface="StarSymbol"/>
              <a:buChar char="-"/>
            </a:pPr>
            <a:r>
              <a:rPr lang="fr-FR" sz="1800" b="0" strike="noStrike" spc="-1">
                <a:solidFill>
                  <a:srgbClr val="000000"/>
                </a:solidFill>
                <a:latin typeface="Calibri"/>
                <a:ea typeface="DejaVu Sans"/>
              </a:rPr>
              <a:t>Lancer l’analyse des données dématérialisées de la paye </a:t>
            </a:r>
            <a:endParaRPr lang="fr-FR" sz="1800" b="0" strike="noStrike" spc="-1">
              <a:latin typeface="Arial"/>
            </a:endParaRPr>
          </a:p>
          <a:p>
            <a:pPr marL="914400" lvl="2" indent="-280800">
              <a:lnSpc>
                <a:spcPct val="100000"/>
              </a:lnSpc>
              <a:buClr>
                <a:srgbClr val="000000"/>
              </a:buClr>
              <a:buFont typeface="StarSymbol"/>
              <a:buChar char="-"/>
            </a:pPr>
            <a:r>
              <a:rPr lang="fr-FR" sz="1800" b="0" strike="noStrike" spc="-1">
                <a:solidFill>
                  <a:srgbClr val="000000"/>
                </a:solidFill>
                <a:latin typeface="Calibri"/>
                <a:ea typeface="DejaVu Sans"/>
              </a:rPr>
              <a:t>Créer la base de données au format csv (ou extraire les bulletins voir diapo précédente)</a:t>
            </a:r>
            <a:endParaRPr lang="fr-FR" sz="1800" b="0" strike="noStrike" spc="-1">
              <a:latin typeface="Arial"/>
            </a:endParaRPr>
          </a:p>
          <a:p>
            <a:pPr marL="914400" lvl="2" indent="-280800">
              <a:lnSpc>
                <a:spcPct val="100000"/>
              </a:lnSpc>
              <a:buClr>
                <a:srgbClr val="000000"/>
              </a:buClr>
              <a:buFont typeface="StarSymbol"/>
              <a:buChar char="-"/>
            </a:pPr>
            <a:r>
              <a:rPr lang="fr-FR" sz="1800" b="0" strike="noStrike" spc="-1">
                <a:solidFill>
                  <a:srgbClr val="000000"/>
                </a:solidFill>
                <a:latin typeface="Calibri"/>
                <a:ea typeface="DejaVu Sans"/>
              </a:rPr>
              <a:t>Anonymiser la base de données </a:t>
            </a:r>
            <a:endParaRPr lang="fr-FR" sz="1800" b="0" strike="noStrike" spc="-1">
              <a:latin typeface="Arial"/>
            </a:endParaRPr>
          </a:p>
          <a:p>
            <a:pPr marL="914400" lvl="2" indent="-280800">
              <a:lnSpc>
                <a:spcPct val="100000"/>
              </a:lnSpc>
              <a:buClr>
                <a:srgbClr val="000000"/>
              </a:buClr>
              <a:buFont typeface="StarSymbol"/>
              <a:buChar char="-"/>
            </a:pPr>
            <a:r>
              <a:rPr lang="fr-FR" sz="1800" b="0" strike="noStrike" spc="-1">
                <a:solidFill>
                  <a:srgbClr val="000000"/>
                </a:solidFill>
                <a:latin typeface="Calibri"/>
                <a:ea typeface="DejaVu Sans"/>
              </a:rPr>
              <a:t>Ouvrir le répertoire des bases de données csv </a:t>
            </a:r>
            <a:endParaRPr lang="fr-FR" sz="1800" b="0" strike="noStrike" spc="-1">
              <a:latin typeface="Arial"/>
            </a:endParaRPr>
          </a:p>
        </p:txBody>
      </p:sp>
      <p:sp>
        <p:nvSpPr>
          <p:cNvPr id="275"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2ADBD5B-B7ED-47A8-92BD-B9BFA4C89364}" type="slidenum">
              <a:rPr lang="fr-FR" sz="900" b="0" strike="noStrike" spc="-1">
                <a:solidFill>
                  <a:srgbClr val="8B8B8B"/>
                </a:solidFill>
                <a:latin typeface="Calibri"/>
                <a:ea typeface="DejaVu Sans"/>
              </a:rPr>
              <a:t>8</a:t>
            </a:fld>
            <a:endParaRPr lang="fr-FR" sz="900" b="0" strike="noStrike" spc="-1">
              <a:latin typeface="Arial"/>
            </a:endParaRPr>
          </a:p>
        </p:txBody>
      </p:sp>
      <p:pic>
        <p:nvPicPr>
          <p:cNvPr id="276" name="Image 3"/>
          <p:cNvPicPr/>
          <p:nvPr/>
        </p:nvPicPr>
        <p:blipFill>
          <a:blip r:embed="rId2"/>
          <a:srcRect r="39906" b="82680"/>
          <a:stretch/>
        </p:blipFill>
        <p:spPr>
          <a:xfrm>
            <a:off x="56880" y="1503000"/>
            <a:ext cx="9034920" cy="1624680"/>
          </a:xfrm>
          <a:prstGeom prst="rect">
            <a:avLst/>
          </a:prstGeom>
          <a:ln>
            <a:noFill/>
          </a:ln>
        </p:spPr>
      </p:pic>
      <p:sp>
        <p:nvSpPr>
          <p:cNvPr id="277" name="CustomShape 5"/>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7883640" y="6321600"/>
            <a:ext cx="894600" cy="173880"/>
          </a:xfrm>
          <a:prstGeom prst="rect">
            <a:avLst/>
          </a:prstGeom>
          <a:noFill/>
          <a:ln>
            <a:noFill/>
          </a:ln>
        </p:spPr>
        <p:style>
          <a:lnRef idx="0">
            <a:scrgbClr r="0" g="0" b="0"/>
          </a:lnRef>
          <a:fillRef idx="0">
            <a:scrgbClr r="0" g="0" b="0"/>
          </a:fillRef>
          <a:effectRef idx="0">
            <a:scrgbClr r="0" g="0" b="0"/>
          </a:effectRef>
          <a:fontRef idx="minor"/>
        </p:style>
      </p:sp>
      <p:sp>
        <p:nvSpPr>
          <p:cNvPr id="279" name="CustomShape 2"/>
          <p:cNvSpPr/>
          <p:nvPr/>
        </p:nvSpPr>
        <p:spPr>
          <a:xfrm>
            <a:off x="0" y="188640"/>
            <a:ext cx="9102240" cy="6426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latin typeface="Times New Roman"/>
                <a:ea typeface="ヒラギノ角ゴ Pro W3"/>
              </a:rPr>
              <a:t>Le menu CONFIGURER</a:t>
            </a:r>
            <a:endParaRPr lang="fr-FR" sz="2400" b="0" strike="noStrike" spc="-1">
              <a:latin typeface="Arial"/>
            </a:endParaRPr>
          </a:p>
        </p:txBody>
      </p:sp>
      <p:sp>
        <p:nvSpPr>
          <p:cNvPr id="280" name="CustomShape 3"/>
          <p:cNvSpPr/>
          <p:nvPr/>
        </p:nvSpPr>
        <p:spPr>
          <a:xfrm>
            <a:off x="325440" y="3658680"/>
            <a:ext cx="8891640" cy="129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latin typeface="Calibri"/>
                <a:ea typeface="DejaVu Sans"/>
              </a:rPr>
              <a:t>Le menu « Configurer » permet la configuration technique des données de l’interface </a:t>
            </a:r>
            <a:endParaRPr lang="fr-FR" sz="1800" b="0" strike="noStrike" spc="-1">
              <a:latin typeface="Arial"/>
            </a:endParaRPr>
          </a:p>
          <a:p>
            <a:pPr>
              <a:lnSpc>
                <a:spcPct val="100000"/>
              </a:lnSpc>
            </a:pPr>
            <a:r>
              <a:rPr lang="fr-FR" sz="1800" b="0" strike="noStrike" spc="-1">
                <a:solidFill>
                  <a:srgbClr val="0000CC"/>
                </a:solidFill>
                <a:latin typeface="Calibri"/>
                <a:ea typeface="DejaVu Sans"/>
              </a:rPr>
              <a:t>Altaïr à partir de deux menus :</a:t>
            </a:r>
            <a:endParaRPr lang="fr-FR" sz="1800" b="0" strike="noStrike" spc="-1">
              <a:latin typeface="Arial"/>
            </a:endParaRPr>
          </a:p>
          <a:p>
            <a:pPr>
              <a:lnSpc>
                <a:spcPct val="100000"/>
              </a:lnSpc>
            </a:pPr>
            <a:r>
              <a:rPr lang="fr-FR" sz="1800" b="0" strike="noStrike" spc="-1">
                <a:solidFill>
                  <a:srgbClr val="0000CC"/>
                </a:solidFill>
                <a:latin typeface="Calibri"/>
                <a:ea typeface="DejaVu Sans"/>
              </a:rPr>
              <a:t>		- </a:t>
            </a:r>
            <a:r>
              <a:rPr lang="fr-FR" sz="1800" b="0" strike="noStrike" spc="-1">
                <a:solidFill>
                  <a:srgbClr val="000000"/>
                </a:solidFill>
                <a:latin typeface="Calibri"/>
                <a:ea typeface="DejaVu Sans"/>
              </a:rPr>
              <a:t>Options, qui ouvre le </a:t>
            </a:r>
            <a:r>
              <a:rPr lang="fr-FR" sz="1800" b="1" strike="noStrike" spc="-1">
                <a:solidFill>
                  <a:srgbClr val="FF0000"/>
                </a:solidFill>
                <a:latin typeface="Calibri"/>
                <a:ea typeface="DejaVu Sans"/>
              </a:rPr>
              <a:t>dialogue des paramètres (ou : des options) </a:t>
            </a:r>
            <a:endParaRPr lang="fr-FR" sz="1800" b="0" strike="noStrike" spc="-1">
              <a:latin typeface="Arial"/>
            </a:endParaRPr>
          </a:p>
          <a:p>
            <a:pPr>
              <a:lnSpc>
                <a:spcPct val="100000"/>
              </a:lnSpc>
            </a:pPr>
            <a:r>
              <a:rPr lang="fr-FR" sz="1800" b="0" strike="noStrike" spc="-1">
                <a:solidFill>
                  <a:srgbClr val="000000"/>
                </a:solidFill>
                <a:latin typeface="Calibri"/>
                <a:ea typeface="DejaVu Sans"/>
              </a:rPr>
              <a:t>		- Configurer l’interface, qui ouvre le </a:t>
            </a:r>
            <a:r>
              <a:rPr lang="fr-FR" sz="1800" b="1" strike="noStrike" spc="-1">
                <a:solidFill>
                  <a:srgbClr val="FF0000"/>
                </a:solidFill>
                <a:latin typeface="Calibri"/>
                <a:ea typeface="DejaVu Sans"/>
              </a:rPr>
              <a:t>dialogue de configuration</a:t>
            </a:r>
            <a:endParaRPr lang="fr-FR" sz="1800" b="0" strike="noStrike" spc="-1">
              <a:latin typeface="Arial"/>
            </a:endParaRPr>
          </a:p>
          <a:p>
            <a:pPr>
              <a:lnSpc>
                <a:spcPct val="100000"/>
              </a:lnSpc>
            </a:pPr>
            <a:r>
              <a:rPr lang="fr-FR" sz="1800" b="0" strike="noStrike" spc="-1">
                <a:solidFill>
                  <a:srgbClr val="000000"/>
                </a:solidFill>
                <a:latin typeface="Arial"/>
                <a:ea typeface="DejaVu Sans"/>
              </a:rPr>
              <a:t>Le premier dialogue précise les paramètres du processus d’extraction des données.</a:t>
            </a:r>
            <a:endParaRPr lang="fr-FR" sz="1800" b="0" strike="noStrike" spc="-1">
              <a:latin typeface="Arial"/>
            </a:endParaRPr>
          </a:p>
          <a:p>
            <a:pPr>
              <a:lnSpc>
                <a:spcPct val="100000"/>
              </a:lnSpc>
            </a:pPr>
            <a:r>
              <a:rPr lang="fr-FR" sz="1800" b="0" strike="noStrike" spc="-1">
                <a:solidFill>
                  <a:srgbClr val="000000"/>
                </a:solidFill>
                <a:latin typeface="Arial"/>
                <a:ea typeface="DejaVu Sans"/>
              </a:rPr>
              <a:t>Le second dialogue configure l’interface graphique elle-même.</a:t>
            </a:r>
            <a:endParaRPr lang="fr-FR" sz="1800" b="0" strike="noStrike" spc="-1">
              <a:latin typeface="Arial"/>
            </a:endParaRPr>
          </a:p>
        </p:txBody>
      </p:sp>
      <p:sp>
        <p:nvSpPr>
          <p:cNvPr id="281" name="CustomShape 4"/>
          <p:cNvSpPr/>
          <p:nvPr/>
        </p:nvSpPr>
        <p:spPr>
          <a:xfrm>
            <a:off x="6458040" y="6356520"/>
            <a:ext cx="205380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7BF96E0A-2CB4-47EC-9AE2-BAD5D30C1525}" type="slidenum">
              <a:rPr lang="fr-FR" sz="900" b="0" strike="noStrike" spc="-1">
                <a:solidFill>
                  <a:srgbClr val="8B8B8B"/>
                </a:solidFill>
                <a:latin typeface="Calibri"/>
                <a:ea typeface="DejaVu Sans"/>
              </a:rPr>
              <a:t>9</a:t>
            </a:fld>
            <a:endParaRPr lang="fr-FR" sz="900" b="0" strike="noStrike" spc="-1">
              <a:latin typeface="Arial"/>
            </a:endParaRPr>
          </a:p>
        </p:txBody>
      </p:sp>
      <p:pic>
        <p:nvPicPr>
          <p:cNvPr id="282" name="Image 4"/>
          <p:cNvPicPr/>
          <p:nvPr/>
        </p:nvPicPr>
        <p:blipFill>
          <a:blip r:embed="rId2"/>
          <a:srcRect r="38397" b="86453"/>
          <a:stretch/>
        </p:blipFill>
        <p:spPr>
          <a:xfrm>
            <a:off x="795240" y="2004480"/>
            <a:ext cx="7637760" cy="1046520"/>
          </a:xfrm>
          <a:prstGeom prst="rect">
            <a:avLst/>
          </a:prstGeom>
          <a:ln>
            <a:noFill/>
          </a:ln>
        </p:spPr>
      </p:pic>
      <p:sp>
        <p:nvSpPr>
          <p:cNvPr id="283" name="CustomShape 5"/>
          <p:cNvSpPr/>
          <p:nvPr/>
        </p:nvSpPr>
        <p:spPr>
          <a:xfrm>
            <a:off x="2751840" y="6463440"/>
            <a:ext cx="4133520" cy="36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latin typeface="Calibri"/>
                <a:ea typeface="DejaVu Sans"/>
              </a:rPr>
              <a:t>Guide méthodologique  : Extraction des données  Altaïr –   F. Nicol et  V. Le Boudec</a:t>
            </a:r>
            <a:endParaRPr lang="fr-FR" sz="9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8855</TotalTime>
  <Words>4894</Words>
  <Application>Microsoft Office PowerPoint</Application>
  <PresentationFormat>Affichage à l'écran (4:3)</PresentationFormat>
  <Paragraphs>682</Paragraphs>
  <Slides>65</Slides>
  <Notes>2</Notes>
  <HiddenSlides>0</HiddenSlides>
  <MMClips>0</MMClips>
  <ScaleCrop>false</ScaleCrop>
  <HeadingPairs>
    <vt:vector size="6" baseType="variant">
      <vt:variant>
        <vt:lpstr>Polices utilisées</vt:lpstr>
      </vt:variant>
      <vt:variant>
        <vt:i4>6</vt:i4>
      </vt:variant>
      <vt:variant>
        <vt:lpstr>Thème</vt:lpstr>
      </vt:variant>
      <vt:variant>
        <vt:i4>3</vt:i4>
      </vt:variant>
      <vt:variant>
        <vt:lpstr>Titres des diapositives</vt:lpstr>
      </vt:variant>
      <vt:variant>
        <vt:i4>65</vt:i4>
      </vt:variant>
    </vt:vector>
  </HeadingPairs>
  <TitlesOfParts>
    <vt:vector size="74" baseType="lpstr">
      <vt:lpstr>Arial</vt:lpstr>
      <vt:lpstr>Calibri</vt:lpstr>
      <vt:lpstr>StarSymbol</vt:lpstr>
      <vt:lpstr>Symbol</vt:lpstr>
      <vt:lpstr>Times New Roman</vt:lpstr>
      <vt:lpstr>Wingdings</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dc:title>
  <dc:subject>CDC</dc:subject>
  <dc:creator>CDC</dc:creator>
  <dc:description/>
  <cp:lastModifiedBy>fabrice nicol</cp:lastModifiedBy>
  <cp:revision>655</cp:revision>
  <dcterms:created xsi:type="dcterms:W3CDTF">2013-07-26T07:27:45Z</dcterms:created>
  <dcterms:modified xsi:type="dcterms:W3CDTF">2022-04-14T19:56:12Z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false</vt:bool>
  </property>
  <property fmtid="{D5CDD505-2E9C-101B-9397-08002B2CF9AE}" pid="13" name="ShareDoc">
    <vt:bool>false</vt:bool>
  </property>
  <property fmtid="{D5CDD505-2E9C-101B-9397-08002B2CF9AE}" pid="14" name="Slides">
    <vt:i4>72</vt:i4>
  </property>
</Properties>
</file>